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772400" cy="250033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+mn-lt"/>
                <a:cs typeface="Aharoni" pitchFamily="2" charset="-79"/>
              </a:rPr>
              <a:t>ДУХОВНО-НРАВСТВЕННЫЕ ЦЕННОСТИ КАК ОСНОВА ВОСПИТАТЕЛЬНОЙ ДЕЯТЕЛЬНОСТИ ШКОЛЫ</a:t>
            </a:r>
            <a:br>
              <a:rPr lang="ru-RU" sz="3600" b="1" i="1" dirty="0" smtClean="0">
                <a:latin typeface="+mn-lt"/>
                <a:cs typeface="Aharoni" pitchFamily="2" charset="-79"/>
              </a:rPr>
            </a:br>
            <a:endParaRPr lang="ru-RU" sz="3600" b="1" i="1" dirty="0">
              <a:latin typeface="+mn-lt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64344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Савченко Л.И.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КГУ «Пухальская основная школа» акимата Зерендинского </a:t>
            </a:r>
            <a:r>
              <a:rPr lang="ru-RU" dirty="0" smtClean="0">
                <a:solidFill>
                  <a:schemeClr val="tx1"/>
                </a:solidFill>
              </a:rPr>
              <a:t>района Акмолинской области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ÐÐ°ÑÑÐ¸Ð½ÐºÐ¸ Ð¿Ð¾ Ð·Ð°Ð¿ÑÐ¾ÑÑ Ð¡ÑÑÐ¾Ð¼Ð»Ð¸Ð½ÑÐºÐ¸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714488"/>
            <a:ext cx="5929322" cy="49117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«Если добрые чувства не воспитаны в детстве, их никогда не воспитаешь, потому что это подлинно человеческое утверждается в душе одновременно с познанием первых и важнейших истин. В детстве человек должен пройти эмоциональную школу - </a:t>
            </a:r>
            <a:r>
              <a:rPr lang="ru-RU" dirty="0" err="1" smtClean="0"/>
              <a:t>школу</a:t>
            </a:r>
            <a:r>
              <a:rPr lang="ru-RU" dirty="0" smtClean="0"/>
              <a:t> воспитания добрых чувств</a:t>
            </a:r>
            <a:r>
              <a:rPr lang="ru-RU" dirty="0" smtClean="0"/>
              <a:t>».</a:t>
            </a:r>
          </a:p>
          <a:p>
            <a:pPr algn="r">
              <a:buNone/>
            </a:pPr>
            <a:r>
              <a:rPr lang="ru-RU" dirty="0" smtClean="0"/>
              <a:t>В.А.Сухомлинский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Духовно-нравственное воспитание — один их главных элементов образовательного и, в частности, воспитательного процесса. Заботясь о духовности и нравственности, мы способствует тому, чтобы школьник вырос честным, добрым, заботливым, трудолюбивым человеком и смог найти своё уникальное место в жизни.</a:t>
            </a:r>
          </a:p>
          <a:p>
            <a:r>
              <a:rPr lang="ru-RU" dirty="0" smtClean="0"/>
              <a:t>Хочется верить, что наша школа посеет в душе детей доброту, человечность, чуткость, доброжелательность, станет для детей школой «воспитания добрых чувств». И наши дети вырастут достойными гражданами своей страны!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643182"/>
            <a:ext cx="6472254" cy="154304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6257940" cy="39719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/>
              <a:t>Культуре, нравственности, </a:t>
            </a:r>
            <a:r>
              <a:rPr lang="ru-RU" sz="3600" i="1" dirty="0" smtClean="0"/>
              <a:t>воспитанию надо </a:t>
            </a:r>
            <a:r>
              <a:rPr lang="ru-RU" sz="3600" i="1" dirty="0" smtClean="0"/>
              <a:t>отводить в наших </a:t>
            </a:r>
            <a:r>
              <a:rPr lang="ru-RU" sz="3600" i="1" dirty="0" smtClean="0"/>
              <a:t>планах </a:t>
            </a:r>
            <a:r>
              <a:rPr lang="ru-RU" sz="3600" i="1" dirty="0" smtClean="0"/>
              <a:t>первое </a:t>
            </a:r>
            <a:r>
              <a:rPr lang="ru-RU" sz="3600" i="1" dirty="0" smtClean="0"/>
              <a:t>место</a:t>
            </a:r>
          </a:p>
          <a:p>
            <a:pPr algn="ctr">
              <a:buNone/>
            </a:pPr>
            <a:endParaRPr lang="ru-RU" sz="2000" i="1" dirty="0" smtClean="0"/>
          </a:p>
          <a:p>
            <a:pPr algn="ctr">
              <a:buNone/>
            </a:pPr>
            <a:r>
              <a:rPr lang="ru-RU" sz="2800" i="1" dirty="0" smtClean="0"/>
              <a:t>Д.С.Лихачёв, культуролог ХХ в.</a:t>
            </a:r>
            <a:endParaRPr lang="ru-RU" sz="2800" i="1" dirty="0"/>
          </a:p>
        </p:txBody>
      </p:sp>
      <p:pic>
        <p:nvPicPr>
          <p:cNvPr id="4" name="Picture 2" descr="ÐÐ°ÑÑÐ¸Ð½ÐºÐ¸ Ð¿Ð¾ Ð·Ð°Ð¿ÑÐ¾ÑÑ Ð.Ð¡.ÐÐ¸ÑÐ°ÑÐµ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2961" y="3286124"/>
            <a:ext cx="371103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технодом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82" cy="262929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071546"/>
            <a:ext cx="657226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«Мы должны построить общество, где ценятся честь, достоинство и репутация каждого, где присутствует высокая мораль, этические стандарты и духовные ценности. Всё это возможно только через постижение таких общечеловеческих ценностей, как любовь, добро, истина, красота, </a:t>
            </a:r>
            <a:r>
              <a:rPr lang="ru-RU" dirty="0" smtClean="0"/>
              <a:t>нравственность, </a:t>
            </a:r>
            <a:r>
              <a:rPr lang="ru-RU" dirty="0" smtClean="0"/>
              <a:t>духовность»</a:t>
            </a:r>
            <a:endParaRPr lang="ru-RU" dirty="0"/>
          </a:p>
        </p:txBody>
      </p:sp>
      <p:sp>
        <p:nvSpPr>
          <p:cNvPr id="3076" name="AutoShape 4" descr="ÐÐ°ÑÑÐ¸Ð½ÐºÐ¸ Ð¿Ð¾ Ð·Ð°Ð¿ÑÐ¾ÑÑ Ð½Ð°Ð·Ð°ÑÐ±Ð°Ðµ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5429288" cy="607223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Ш.А.Амонашвили</a:t>
            </a:r>
            <a:r>
              <a:rPr lang="ru-RU" dirty="0" smtClean="0"/>
              <a:t> </a:t>
            </a:r>
            <a:r>
              <a:rPr lang="ru-RU" dirty="0" smtClean="0"/>
              <a:t>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«</a:t>
            </a:r>
            <a:r>
              <a:rPr lang="ru-RU" dirty="0" smtClean="0"/>
              <a:t>Настало время, когда мы, педагоги, должны говорить о таком фундаментальном понятии, как духовный гуманизм. Только  через изменение педагогического сознания на основе понятий духовности, гуманности, добра, любви, мира, блага – можно преодолеть «бич» образования – авторитаризм с его последствиями умножения </a:t>
            </a:r>
            <a:r>
              <a:rPr lang="ru-RU" dirty="0" err="1" smtClean="0"/>
              <a:t>бездуховности</a:t>
            </a:r>
            <a:r>
              <a:rPr lang="ru-RU" dirty="0" smtClean="0"/>
              <a:t> и безнравственности в современном обществе. Авторитарной педагогике противостоит гуманная педагогика, которая во главу угла ставит духовные ценности» </a:t>
            </a:r>
            <a:endParaRPr lang="ru-RU" dirty="0"/>
          </a:p>
        </p:txBody>
      </p:sp>
      <p:sp>
        <p:nvSpPr>
          <p:cNvPr id="2050" name="AutoShape 2" descr="ÐÐ°ÑÑÐ¸Ð½ÐºÐ¸ Ð¿Ð¾ Ð·Ð°Ð¿ÑÐ¾ÑÑ Ð½Ð°Ð·Ð°ÑÐ±Ð°Ðµ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ÐÐ°ÑÑÐ¸Ð½ÐºÐ¸ Ð¿Ð¾ Ð·Ð°Ð¿ÑÐ¾ÑÑ Ñ.Ð°. Ð°Ð¼Ð¾Ð½Ð°ÑÐ²Ð¸Ð»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3190884" cy="398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35798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духовность          нравственность        интеллект                  позитивное мышление </a:t>
            </a: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общечеловеческие </a:t>
            </a:r>
            <a:r>
              <a:rPr lang="ru-RU" sz="2000" b="1" dirty="0" smtClean="0">
                <a:solidFill>
                  <a:srgbClr val="C00000"/>
                </a:solidFill>
              </a:rPr>
              <a:t>                            самопознание                           саморазвитие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и </a:t>
            </a:r>
            <a:r>
              <a:rPr lang="ru-RU" sz="2000" b="1" dirty="0" smtClean="0">
                <a:solidFill>
                  <a:srgbClr val="C00000"/>
                </a:solidFill>
              </a:rPr>
              <a:t>национальные ценности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/>
              <a:t>Программа нравственно-духовного образования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/>
              <a:t>«Самопознание»</a:t>
            </a:r>
          </a:p>
          <a:p>
            <a:pPr algn="ctr">
              <a:spcBef>
                <a:spcPts val="0"/>
              </a:spcBef>
              <a:buNone/>
            </a:pPr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endParaRPr lang="ru-RU" sz="2400" dirty="0" smtClean="0"/>
          </a:p>
          <a:p>
            <a:pPr algn="ctr"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честность 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справедливость 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гуманность  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ответственность 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патриотизм 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               совесть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06"/>
            <a:ext cx="4500594" cy="253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гнутая вправо стрелка 5"/>
          <p:cNvSpPr/>
          <p:nvPr/>
        </p:nvSpPr>
        <p:spPr>
          <a:xfrm rot="8381253">
            <a:off x="1065501" y="1419209"/>
            <a:ext cx="613843" cy="17525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2662245" flipH="1">
            <a:off x="7404439" y="1191330"/>
            <a:ext cx="674179" cy="1752560"/>
          </a:xfrm>
          <a:prstGeom prst="curvedLeftArrow">
            <a:avLst>
              <a:gd name="adj1" fmla="val 2138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технодом\Desktop\ВР 2017-2018\фото\уголок краеведения\20180221_1801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21484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ВР 2013-2014\фото\М Габдул. 15 ноября 2013\экскурсии 2013 (7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000504"/>
            <a:ext cx="3786214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ВР 2013-2014\фото\М Габдул. 15 ноября 2013\уголок (4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928670"/>
            <a:ext cx="414340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ВР 2013-2014\фото\М Габдул. 15 ноября 2013\уголок (2)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143380"/>
            <a:ext cx="32147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Свою историю, свой край люби, исследуй, изучай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технодом\Desktop\ВР 2017-2018\фото\краеведение\форум краеведов (7).jpg"/>
          <p:cNvPicPr>
            <a:picLocks noChangeAspect="1" noChangeArrowheads="1"/>
          </p:cNvPicPr>
          <p:nvPr/>
        </p:nvPicPr>
        <p:blipFill>
          <a:blip r:embed="rId2" cstate="print"/>
          <a:srcRect r="1786" b="11905"/>
          <a:stretch>
            <a:fillRect/>
          </a:stretch>
        </p:blipFill>
        <p:spPr bwMode="auto">
          <a:xfrm>
            <a:off x="0" y="3000372"/>
            <a:ext cx="3929090" cy="2643206"/>
          </a:xfrm>
          <a:prstGeom prst="rect">
            <a:avLst/>
          </a:prstGeom>
          <a:noFill/>
        </p:spPr>
      </p:pic>
      <p:pic>
        <p:nvPicPr>
          <p:cNvPr id="18435" name="Picture 3" descr="C:\Users\технодом\Desktop\ВР на 2018-2019 уч.год\фото\IMG_20170426_111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93300"/>
            <a:ext cx="3952935" cy="2964700"/>
          </a:xfrm>
          <a:prstGeom prst="rect">
            <a:avLst/>
          </a:prstGeom>
          <a:noFill/>
        </p:spPr>
      </p:pic>
      <p:pic>
        <p:nvPicPr>
          <p:cNvPr id="6" name="Содержимое 5" descr="C:\Users\технодом\Documents\Bluetooth Folder\20140509_123630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0"/>
            <a:ext cx="278608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857364"/>
            <a:ext cx="3857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ДШК «</a:t>
            </a:r>
            <a:r>
              <a:rPr lang="ru-RU" sz="4400" dirty="0" smtClean="0">
                <a:latin typeface="+mj-lt"/>
                <a:ea typeface="+mj-ea"/>
                <a:cs typeface="+mj-cs"/>
              </a:rPr>
              <a:t>Адал Ұрпақ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4900618" cy="1143000"/>
          </a:xfrm>
        </p:spPr>
        <p:txBody>
          <a:bodyPr/>
          <a:lstStyle/>
          <a:p>
            <a:r>
              <a:rPr lang="ru-RU" dirty="0" smtClean="0"/>
              <a:t>ЕДЮО «Жас </a:t>
            </a:r>
            <a:r>
              <a:rPr lang="kk-KZ" dirty="0" smtClean="0"/>
              <a:t>Ұлан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5643578"/>
            <a:ext cx="3500462" cy="971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школе действует добровольный клуб «Адал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Урпак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его составе 35 учащихся 4-9 классов. Участвуя в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его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работе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дети  осознают, что такое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бескорыстное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служение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обществу, стране, родному краю, честность по отношению к самому себе и другим.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000496" y="1714488"/>
            <a:ext cx="2428892" cy="204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Школьники являются активными участниками движения юношеской организации «Жас Улан» и детской организации «Жас Кыран», целью которых является воспитание патриотизма, преданности казахстанскому народу, традициям толерантности и миротворчества, национальных ценностей, постоянного стремления к знаниям и самосовершенствованию.  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109"/>
          <p:cNvPicPr>
            <a:picLocks noGrp="1"/>
          </p:cNvPicPr>
          <p:nvPr>
            <p:ph idx="1"/>
          </p:nvPr>
        </p:nvPicPr>
        <p:blipFill>
          <a:blip r:embed="rId2" cstate="print"/>
          <a:srcRect b="14772"/>
          <a:stretch>
            <a:fillRect/>
          </a:stretch>
        </p:blipFill>
        <p:spPr bwMode="auto">
          <a:xfrm>
            <a:off x="214282" y="1214422"/>
            <a:ext cx="342902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143240" y="3286124"/>
            <a:ext cx="257176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9302" b="20416"/>
          <a:stretch>
            <a:fillRect/>
          </a:stretch>
        </p:blipFill>
        <p:spPr>
          <a:xfrm>
            <a:off x="5715008" y="1285860"/>
            <a:ext cx="342899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6715172" cy="1214446"/>
          </a:xfrm>
        </p:spPr>
        <p:txBody>
          <a:bodyPr>
            <a:normAutofit/>
          </a:bodyPr>
          <a:lstStyle/>
          <a:p>
            <a:r>
              <a:rPr lang="kk-KZ" sz="2800" dirty="0" smtClean="0"/>
              <a:t>Акция </a:t>
            </a:r>
            <a:r>
              <a:rPr lang="ru-RU" sz="2800" dirty="0" smtClean="0"/>
              <a:t>«Из детских рук частичку теплоты»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Марафон «Добрые дела – родному краю»</a:t>
            </a:r>
            <a:endParaRPr lang="ru-RU" dirty="0"/>
          </a:p>
        </p:txBody>
      </p:sp>
      <p:pic>
        <p:nvPicPr>
          <p:cNvPr id="4" name="Picture 15" descr="C:\Users\технодом\Desktop\ВР на 2018-2019 уч.год\фото\IMG-20170427-WA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00108"/>
            <a:ext cx="3163551" cy="553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6" y="2357430"/>
            <a:ext cx="4619443" cy="3471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374</Words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ДУХОВНО-НРАВСТВЕННЫЕ ЦЕННОСТИ КАК ОСНОВА ВОСПИТАТЕЛЬНОЙ ДЕЯТЕЛЬНОСТИ ШКОЛЫ </vt:lpstr>
      <vt:lpstr>Слайд 2</vt:lpstr>
      <vt:lpstr>Слайд 3</vt:lpstr>
      <vt:lpstr>Слайд 4</vt:lpstr>
      <vt:lpstr>Слайд 5</vt:lpstr>
      <vt:lpstr>Свою историю, свой край люби, исследуй, изучай</vt:lpstr>
      <vt:lpstr>ЕДЮО «Жас Ұлан»</vt:lpstr>
      <vt:lpstr>Акция «Из детских рук частичку теплоты»</vt:lpstr>
      <vt:lpstr>Марафон «Добрые дела – родному краю»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ДУХОВНО-НРАВСТВЕННЫЕ ЦЕННОСТИ КАК ОСНОВА ВОСПИТАТЕЛЬНОЙ ДЕЯТЕЛЬНОСТИ ШКОЛЫ </dc:title>
  <cp:lastModifiedBy>технодом</cp:lastModifiedBy>
  <cp:revision>1</cp:revision>
  <dcterms:modified xsi:type="dcterms:W3CDTF">2018-11-28T20:16:29Z</dcterms:modified>
</cp:coreProperties>
</file>