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45" d="100"/>
          <a:sy n="45" d="100"/>
        </p:scale>
        <p:origin x="21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76767-10B2-4EE5-B500-0579B78D6C51}" type="datetimeFigureOut">
              <a:rPr lang="ru-RU" smtClean="0"/>
              <a:t>19.10.2017</a:t>
            </a:fld>
            <a:endParaRPr lang="ru-RU"/>
          </a:p>
        </p:txBody>
      </p:sp>
      <p:sp>
        <p:nvSpPr>
          <p:cNvPr id="4" name="Образ слайда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A7462-2D4E-45B8-B376-423EC6828B0C}" type="slidenum">
              <a:rPr lang="ru-RU" smtClean="0"/>
              <a:t>‹#›</a:t>
            </a:fld>
            <a:endParaRPr lang="ru-RU"/>
          </a:p>
        </p:txBody>
      </p:sp>
    </p:spTree>
    <p:extLst>
      <p:ext uri="{BB962C8B-B14F-4D97-AF65-F5344CB8AC3E}">
        <p14:creationId xmlns:p14="http://schemas.microsoft.com/office/powerpoint/2010/main" val="162694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37A7462-2D4E-45B8-B376-423EC6828B0C}" type="slidenum">
              <a:rPr lang="ru-RU" smtClean="0"/>
              <a:t>1</a:t>
            </a:fld>
            <a:endParaRPr lang="ru-RU"/>
          </a:p>
        </p:txBody>
      </p:sp>
    </p:spTree>
    <p:extLst>
      <p:ext uri="{BB962C8B-B14F-4D97-AF65-F5344CB8AC3E}">
        <p14:creationId xmlns:p14="http://schemas.microsoft.com/office/powerpoint/2010/main" val="41526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6350" y="-11290"/>
            <a:ext cx="6877353" cy="9166580"/>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206046"/>
            <a:ext cx="4370039" cy="2195069"/>
          </a:xfrm>
        </p:spPr>
        <p:txBody>
          <a:bodyPr anchor="b">
            <a:noAutofit/>
          </a:bodyPr>
          <a:lstStyle>
            <a:lvl1pPr algn="r">
              <a:defRPr sz="405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47947" y="5401113"/>
            <a:ext cx="4370039" cy="1462532"/>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3EB6600-6629-48DD-96F8-0532CDC5FF1B}" type="datetimeFigureOut">
              <a:rPr lang="ru-RU" smtClean="0"/>
              <a:t>19.10.2017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994657-1A32-47AB-AEE6-9114BF28D943}" type="slidenum">
              <a:rPr lang="ru-RU" smtClean="0"/>
              <a:t>‹#›</a:t>
            </a:fld>
            <a:endParaRPr lang="ru-RU"/>
          </a:p>
        </p:txBody>
      </p:sp>
    </p:spTree>
    <p:extLst>
      <p:ext uri="{BB962C8B-B14F-4D97-AF65-F5344CB8AC3E}">
        <p14:creationId xmlns:p14="http://schemas.microsoft.com/office/powerpoint/2010/main" val="61336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4538133"/>
          </a:xfrm>
        </p:spPr>
        <p:txBody>
          <a:bodyPr anchor="ctr">
            <a:normAutofit/>
          </a:bodyPr>
          <a:lstStyle>
            <a:lvl1pPr algn="l">
              <a:defRPr sz="33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457200"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EB6600-6629-48DD-96F8-0532CDC5FF1B}" type="datetimeFigureOut">
              <a:rPr lang="ru-RU" smtClean="0"/>
              <a:t>19.10.2017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994657-1A32-47AB-AEE6-9114BF28D943}" type="slidenum">
              <a:rPr lang="ru-RU" smtClean="0"/>
              <a:t>‹#›</a:t>
            </a:fld>
            <a:endParaRPr lang="ru-RU"/>
          </a:p>
        </p:txBody>
      </p:sp>
    </p:spTree>
    <p:extLst>
      <p:ext uri="{BB962C8B-B14F-4D97-AF65-F5344CB8AC3E}">
        <p14:creationId xmlns:p14="http://schemas.microsoft.com/office/powerpoint/2010/main" val="170926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825806" y="4842933"/>
            <a:ext cx="4064853" cy="508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457199"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EB6600-6629-48DD-96F8-0532CDC5FF1B}" type="datetimeFigureOut">
              <a:rPr lang="ru-RU" smtClean="0"/>
              <a:t>19.10.2017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994657-1A32-47AB-AEE6-9114BF28D943}" type="slidenum">
              <a:rPr lang="ru-RU" smtClean="0"/>
              <a:t>‹#›</a:t>
            </a:fld>
            <a:endParaRPr lang="ru-RU"/>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047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457199" y="2575984"/>
            <a:ext cx="4760786" cy="3460613"/>
          </a:xfrm>
        </p:spPr>
        <p:txBody>
          <a:bodyPr anchor="b">
            <a:normAutofit/>
          </a:bodyPr>
          <a:lstStyle>
            <a:lvl1pPr algn="l">
              <a:defRPr sz="33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EB6600-6629-48DD-96F8-0532CDC5FF1B}" type="datetimeFigureOut">
              <a:rPr lang="ru-RU" smtClean="0"/>
              <a:t>19.10.2017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994657-1A32-47AB-AEE6-9114BF28D943}" type="slidenum">
              <a:rPr lang="ru-RU" smtClean="0"/>
              <a:t>‹#›</a:t>
            </a:fld>
            <a:endParaRPr lang="ru-RU"/>
          </a:p>
        </p:txBody>
      </p:sp>
    </p:spTree>
    <p:extLst>
      <p:ext uri="{BB962C8B-B14F-4D97-AF65-F5344CB8AC3E}">
        <p14:creationId xmlns:p14="http://schemas.microsoft.com/office/powerpoint/2010/main" val="924812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EB6600-6629-48DD-96F8-0532CDC5FF1B}" type="datetimeFigureOut">
              <a:rPr lang="ru-RU" smtClean="0"/>
              <a:t>19.10.2017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994657-1A32-47AB-AEE6-9114BF28D943}" type="slidenum">
              <a:rPr lang="ru-RU" smtClean="0"/>
              <a:t>‹#›</a:t>
            </a:fld>
            <a:endParaRPr lang="ru-RU"/>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3415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461886" y="812800"/>
            <a:ext cx="4756099" cy="4030133"/>
          </a:xfrm>
        </p:spPr>
        <p:txBody>
          <a:bodyPr anchor="ctr">
            <a:normAutofit/>
          </a:bodyPr>
          <a:lstStyle>
            <a:lvl1pPr algn="l">
              <a:defRPr sz="33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EB6600-6629-48DD-96F8-0532CDC5FF1B}" type="datetimeFigureOut">
              <a:rPr lang="ru-RU" smtClean="0"/>
              <a:t>19.10.2017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994657-1A32-47AB-AEE6-9114BF28D943}" type="slidenum">
              <a:rPr lang="ru-RU" smtClean="0"/>
              <a:t>‹#›</a:t>
            </a:fld>
            <a:endParaRPr lang="ru-RU"/>
          </a:p>
        </p:txBody>
      </p:sp>
    </p:spTree>
    <p:extLst>
      <p:ext uri="{BB962C8B-B14F-4D97-AF65-F5344CB8AC3E}">
        <p14:creationId xmlns:p14="http://schemas.microsoft.com/office/powerpoint/2010/main" val="2684166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3EB6600-6629-48DD-96F8-0532CDC5FF1B}" type="datetimeFigureOut">
              <a:rPr lang="ru-RU" smtClean="0"/>
              <a:t>19.10.2017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994657-1A32-47AB-AEE6-9114BF28D943}" type="slidenum">
              <a:rPr lang="ru-RU" smtClean="0"/>
              <a:t>‹#›</a:t>
            </a:fld>
            <a:endParaRPr lang="ru-RU"/>
          </a:p>
        </p:txBody>
      </p:sp>
    </p:spTree>
    <p:extLst>
      <p:ext uri="{BB962C8B-B14F-4D97-AF65-F5344CB8AC3E}">
        <p14:creationId xmlns:p14="http://schemas.microsoft.com/office/powerpoint/2010/main" val="205751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12801"/>
            <a:ext cx="734109" cy="7001935"/>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199" y="812801"/>
            <a:ext cx="3896270" cy="700193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3EB6600-6629-48DD-96F8-0532CDC5FF1B}" type="datetimeFigureOut">
              <a:rPr lang="ru-RU" smtClean="0"/>
              <a:t>19.10.2017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994657-1A32-47AB-AEE6-9114BF28D943}" type="slidenum">
              <a:rPr lang="ru-RU" smtClean="0"/>
              <a:t>‹#›</a:t>
            </a:fld>
            <a:endParaRPr lang="ru-RU"/>
          </a:p>
        </p:txBody>
      </p:sp>
    </p:spTree>
    <p:extLst>
      <p:ext uri="{BB962C8B-B14F-4D97-AF65-F5344CB8AC3E}">
        <p14:creationId xmlns:p14="http://schemas.microsoft.com/office/powerpoint/2010/main" val="239749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3EB6600-6629-48DD-96F8-0532CDC5FF1B}" type="datetimeFigureOut">
              <a:rPr lang="ru-RU" smtClean="0"/>
              <a:t>19.10.2017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994657-1A32-47AB-AEE6-9114BF28D943}" type="slidenum">
              <a:rPr lang="ru-RU" smtClean="0"/>
              <a:t>‹#›</a:t>
            </a:fld>
            <a:endParaRPr lang="ru-RU"/>
          </a:p>
        </p:txBody>
      </p:sp>
    </p:spTree>
    <p:extLst>
      <p:ext uri="{BB962C8B-B14F-4D97-AF65-F5344CB8AC3E}">
        <p14:creationId xmlns:p14="http://schemas.microsoft.com/office/powerpoint/2010/main" val="425548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199" y="3601158"/>
            <a:ext cx="4760786" cy="2435441"/>
          </a:xfrm>
        </p:spPr>
        <p:txBody>
          <a:bodyPr anchor="b"/>
          <a:lstStyle>
            <a:lvl1pPr algn="l">
              <a:defRPr sz="3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457199" y="6036597"/>
            <a:ext cx="4760786" cy="11472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EB6600-6629-48DD-96F8-0532CDC5FF1B}" type="datetimeFigureOut">
              <a:rPr lang="ru-RU" smtClean="0"/>
              <a:t>19.10.2017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3994657-1A32-47AB-AEE6-9114BF28D943}" type="slidenum">
              <a:rPr lang="ru-RU" smtClean="0"/>
              <a:t>‹#›</a:t>
            </a:fld>
            <a:endParaRPr lang="ru-RU"/>
          </a:p>
        </p:txBody>
      </p:sp>
    </p:spTree>
    <p:extLst>
      <p:ext uri="{BB962C8B-B14F-4D97-AF65-F5344CB8AC3E}">
        <p14:creationId xmlns:p14="http://schemas.microsoft.com/office/powerpoint/2010/main" val="205617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17610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57200" y="2880785"/>
            <a:ext cx="2316082" cy="51743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2901903" y="2880787"/>
            <a:ext cx="2316083" cy="517436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3EB6600-6629-48DD-96F8-0532CDC5FF1B}" type="datetimeFigureOut">
              <a:rPr lang="ru-RU" smtClean="0"/>
              <a:t>19.10.2017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994657-1A32-47AB-AEE6-9114BF28D943}" type="slidenum">
              <a:rPr lang="ru-RU" smtClean="0"/>
              <a:t>‹#›</a:t>
            </a:fld>
            <a:endParaRPr lang="ru-RU"/>
          </a:p>
        </p:txBody>
      </p:sp>
    </p:spTree>
    <p:extLst>
      <p:ext uri="{BB962C8B-B14F-4D97-AF65-F5344CB8AC3E}">
        <p14:creationId xmlns:p14="http://schemas.microsoft.com/office/powerpoint/2010/main" val="226427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5" cy="1761067"/>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199"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457199" y="3649662"/>
            <a:ext cx="2318004" cy="440548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2899980"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2899980" y="3649662"/>
            <a:ext cx="2318004" cy="440548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3EB6600-6629-48DD-96F8-0532CDC5FF1B}" type="datetimeFigureOut">
              <a:rPr lang="ru-RU" smtClean="0"/>
              <a:t>19.10.2017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3994657-1A32-47AB-AEE6-9114BF28D943}" type="slidenum">
              <a:rPr lang="ru-RU" smtClean="0"/>
              <a:t>‹#›</a:t>
            </a:fld>
            <a:endParaRPr lang="ru-RU"/>
          </a:p>
        </p:txBody>
      </p:sp>
    </p:spTree>
    <p:extLst>
      <p:ext uri="{BB962C8B-B14F-4D97-AF65-F5344CB8AC3E}">
        <p14:creationId xmlns:p14="http://schemas.microsoft.com/office/powerpoint/2010/main" val="424989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199" y="812800"/>
            <a:ext cx="4760786" cy="17610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3EB6600-6629-48DD-96F8-0532CDC5FF1B}" type="datetimeFigureOut">
              <a:rPr lang="ru-RU" smtClean="0"/>
              <a:t>19.10.2017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3994657-1A32-47AB-AEE6-9114BF28D943}" type="slidenum">
              <a:rPr lang="ru-RU" smtClean="0"/>
              <a:t>‹#›</a:t>
            </a:fld>
            <a:endParaRPr lang="ru-RU"/>
          </a:p>
        </p:txBody>
      </p:sp>
    </p:spTree>
    <p:extLst>
      <p:ext uri="{BB962C8B-B14F-4D97-AF65-F5344CB8AC3E}">
        <p14:creationId xmlns:p14="http://schemas.microsoft.com/office/powerpoint/2010/main" val="353569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B6600-6629-48DD-96F8-0532CDC5FF1B}" type="datetimeFigureOut">
              <a:rPr lang="ru-RU" smtClean="0"/>
              <a:t>19.10.2017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3994657-1A32-47AB-AEE6-9114BF28D943}" type="slidenum">
              <a:rPr lang="ru-RU" smtClean="0"/>
              <a:t>‹#›</a:t>
            </a:fld>
            <a:endParaRPr lang="ru-RU"/>
          </a:p>
        </p:txBody>
      </p:sp>
    </p:spTree>
    <p:extLst>
      <p:ext uri="{BB962C8B-B14F-4D97-AF65-F5344CB8AC3E}">
        <p14:creationId xmlns:p14="http://schemas.microsoft.com/office/powerpoint/2010/main" val="315411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199" y="1998139"/>
            <a:ext cx="2092637" cy="1704621"/>
          </a:xfrm>
        </p:spPr>
        <p:txBody>
          <a:bodyPr anchor="b">
            <a:normAutofit/>
          </a:bodyPr>
          <a:lstStyle>
            <a:lvl1pPr>
              <a:defRPr sz="1500"/>
            </a:lvl1pPr>
          </a:lstStyle>
          <a:p>
            <a:r>
              <a:rPr lang="ru-RU" smtClean="0"/>
              <a:t>Образец заголовка</a:t>
            </a:r>
            <a:endParaRPr lang="en-US" dirty="0"/>
          </a:p>
        </p:txBody>
      </p:sp>
      <p:sp>
        <p:nvSpPr>
          <p:cNvPr id="3" name="Content Placeholder 2"/>
          <p:cNvSpPr>
            <a:spLocks noGrp="1"/>
          </p:cNvSpPr>
          <p:nvPr>
            <p:ph idx="1"/>
          </p:nvPr>
        </p:nvSpPr>
        <p:spPr>
          <a:xfrm>
            <a:off x="2678456" y="686567"/>
            <a:ext cx="2539528" cy="736858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199" y="3702759"/>
            <a:ext cx="2092637" cy="3445932"/>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ru-RU" smtClean="0"/>
              <a:t>Образец текста</a:t>
            </a:r>
          </a:p>
        </p:txBody>
      </p:sp>
      <p:sp>
        <p:nvSpPr>
          <p:cNvPr id="5" name="Date Placeholder 4"/>
          <p:cNvSpPr>
            <a:spLocks noGrp="1"/>
          </p:cNvSpPr>
          <p:nvPr>
            <p:ph type="dt" sz="half" idx="10"/>
          </p:nvPr>
        </p:nvSpPr>
        <p:spPr/>
        <p:txBody>
          <a:bodyPr/>
          <a:lstStyle/>
          <a:p>
            <a:fld id="{13EB6600-6629-48DD-96F8-0532CDC5FF1B}" type="datetimeFigureOut">
              <a:rPr lang="ru-RU" smtClean="0"/>
              <a:t>19.10.2017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994657-1A32-47AB-AEE6-9114BF28D943}" type="slidenum">
              <a:rPr lang="ru-RU" smtClean="0"/>
              <a:t>‹#›</a:t>
            </a:fld>
            <a:endParaRPr lang="ru-RU"/>
          </a:p>
        </p:txBody>
      </p:sp>
    </p:spTree>
    <p:extLst>
      <p:ext uri="{BB962C8B-B14F-4D97-AF65-F5344CB8AC3E}">
        <p14:creationId xmlns:p14="http://schemas.microsoft.com/office/powerpoint/2010/main" val="152005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199" y="6400800"/>
            <a:ext cx="4760786" cy="755651"/>
          </a:xfrm>
        </p:spPr>
        <p:txBody>
          <a:bodyPr anchor="b">
            <a:normAutofit/>
          </a:bodyPr>
          <a:lstStyle>
            <a:lvl1pPr algn="l">
              <a:defRPr sz="18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57199" y="812800"/>
            <a:ext cx="4760786" cy="5127624"/>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4" name="Text Placeholder 3"/>
          <p:cNvSpPr>
            <a:spLocks noGrp="1"/>
          </p:cNvSpPr>
          <p:nvPr>
            <p:ph type="body" sz="half" idx="2"/>
          </p:nvPr>
        </p:nvSpPr>
        <p:spPr>
          <a:xfrm>
            <a:off x="457199" y="7156451"/>
            <a:ext cx="4760786" cy="898699"/>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13EB6600-6629-48DD-96F8-0532CDC5FF1B}" type="datetimeFigureOut">
              <a:rPr lang="ru-RU" smtClean="0"/>
              <a:t>19.10.2017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3994657-1A32-47AB-AEE6-9114BF28D943}" type="slidenum">
              <a:rPr lang="ru-RU" smtClean="0"/>
              <a:t>‹#›</a:t>
            </a:fld>
            <a:endParaRPr lang="ru-RU"/>
          </a:p>
        </p:txBody>
      </p:sp>
    </p:spTree>
    <p:extLst>
      <p:ext uri="{BB962C8B-B14F-4D97-AF65-F5344CB8AC3E}">
        <p14:creationId xmlns:p14="http://schemas.microsoft.com/office/powerpoint/2010/main" val="13174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1290"/>
            <a:ext cx="6877354" cy="9166580"/>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12800"/>
            <a:ext cx="4760785" cy="1761067"/>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199" y="2880787"/>
            <a:ext cx="4760786" cy="517436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053944" y="8055152"/>
            <a:ext cx="513099"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13EB6600-6629-48DD-96F8-0532CDC5FF1B}" type="datetimeFigureOut">
              <a:rPr lang="ru-RU" smtClean="0"/>
              <a:t>19.10.2017</a:t>
            </a:fld>
            <a:endParaRPr lang="ru-RU"/>
          </a:p>
        </p:txBody>
      </p:sp>
      <p:sp>
        <p:nvSpPr>
          <p:cNvPr id="5" name="Footer Placeholder 4"/>
          <p:cNvSpPr>
            <a:spLocks noGrp="1"/>
          </p:cNvSpPr>
          <p:nvPr>
            <p:ph type="ftr" sz="quarter" idx="3"/>
          </p:nvPr>
        </p:nvSpPr>
        <p:spPr>
          <a:xfrm>
            <a:off x="457200" y="8055152"/>
            <a:ext cx="3467230" cy="48683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33507" y="8055152"/>
            <a:ext cx="384479" cy="486833"/>
          </a:xfrm>
          <a:prstGeom prst="rect">
            <a:avLst/>
          </a:prstGeom>
        </p:spPr>
        <p:txBody>
          <a:bodyPr vert="horz" lIns="91440" tIns="45720" rIns="91440" bIns="45720" rtlCol="0" anchor="ctr"/>
          <a:lstStyle>
            <a:lvl1pPr algn="r">
              <a:defRPr sz="675">
                <a:solidFill>
                  <a:schemeClr val="accent1"/>
                </a:solidFill>
              </a:defRPr>
            </a:lvl1pPr>
          </a:lstStyle>
          <a:p>
            <a:fld id="{13994657-1A32-47AB-AEE6-9114BF28D943}" type="slidenum">
              <a:rPr lang="ru-RU" smtClean="0"/>
              <a:t>‹#›</a:t>
            </a:fld>
            <a:endParaRPr lang="ru-RU"/>
          </a:p>
        </p:txBody>
      </p:sp>
    </p:spTree>
    <p:extLst>
      <p:ext uri="{BB962C8B-B14F-4D97-AF65-F5344CB8AC3E}">
        <p14:creationId xmlns:p14="http://schemas.microsoft.com/office/powerpoint/2010/main" val="1208829182"/>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http://www.pravmir.ru/pervyj-klass-vrode-instituta/" TargetMode="External"/><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83565" y="2142958"/>
            <a:ext cx="4174435" cy="6986528"/>
          </a:xfrm>
          <a:prstGeom prst="rect">
            <a:avLst/>
          </a:prstGeom>
        </p:spPr>
        <p:style>
          <a:lnRef idx="2">
            <a:schemeClr val="dk1"/>
          </a:lnRef>
          <a:fillRef idx="1">
            <a:schemeClr val="lt1"/>
          </a:fillRef>
          <a:effectRef idx="0">
            <a:schemeClr val="dk1"/>
          </a:effectRef>
          <a:fontRef idx="minor">
            <a:schemeClr val="dk1"/>
          </a:fontRef>
        </p:style>
        <p:txBody>
          <a:bodyPr wrap="square" numCol="2">
            <a:spAutoFit/>
          </a:bodyPr>
          <a:lstStyle/>
          <a:p>
            <a:pPr indent="352425">
              <a:spcAft>
                <a:spcPts val="0"/>
              </a:spcAft>
            </a:pPr>
            <a:r>
              <a:rPr lang="ru-RU" sz="1400" b="1" kern="1400" dirty="0">
                <a:solidFill>
                  <a:srgbClr val="C00000"/>
                </a:solidFill>
                <a:latin typeface="Times New Roman" panose="02020603050405020304" pitchFamily="18" charset="0"/>
                <a:ea typeface="Times New Roman" panose="02020603050405020304" pitchFamily="18" charset="0"/>
              </a:rPr>
              <a:t>День знаний.</a:t>
            </a:r>
            <a:r>
              <a:rPr lang="ru-RU" sz="1400" kern="1400" dirty="0">
                <a:solidFill>
                  <a:srgbClr val="000000"/>
                </a:solidFill>
                <a:latin typeface="Times New Roman" panose="02020603050405020304" pitchFamily="18" charset="0"/>
                <a:ea typeface="Times New Roman" panose="02020603050405020304" pitchFamily="18" charset="0"/>
              </a:rPr>
              <a:t> Торжественная линейка, посвященная Дню знаний, </a:t>
            </a:r>
            <a:r>
              <a:rPr lang="kk-KZ" sz="1400" kern="1400" dirty="0">
                <a:solidFill>
                  <a:srgbClr val="000000"/>
                </a:solidFill>
                <a:latin typeface="Times New Roman" panose="02020603050405020304" pitchFamily="18" charset="0"/>
                <a:ea typeface="Times New Roman" panose="02020603050405020304" pitchFamily="18" charset="0"/>
              </a:rPr>
              <a:t>2</a:t>
            </a:r>
            <a:r>
              <a:rPr lang="ru-RU" sz="1400" kern="1400" dirty="0">
                <a:solidFill>
                  <a:srgbClr val="000000"/>
                </a:solidFill>
                <a:latin typeface="Times New Roman" panose="02020603050405020304" pitchFamily="18" charset="0"/>
                <a:ea typeface="Times New Roman" panose="02020603050405020304" pitchFamily="18" charset="0"/>
              </a:rPr>
              <a:t> сентября 201</a:t>
            </a:r>
            <a:r>
              <a:rPr lang="kk-KZ" sz="1400" kern="1400" dirty="0" smtClean="0">
                <a:solidFill>
                  <a:srgbClr val="000000"/>
                </a:solidFill>
                <a:latin typeface="Times New Roman" panose="02020603050405020304" pitchFamily="18" charset="0"/>
                <a:ea typeface="Times New Roman" panose="02020603050405020304" pitchFamily="18" charset="0"/>
              </a:rPr>
              <a:t>7 </a:t>
            </a:r>
            <a:r>
              <a:rPr lang="ru-RU" sz="1400" kern="1400" dirty="0" smtClean="0">
                <a:solidFill>
                  <a:srgbClr val="000000"/>
                </a:solidFill>
                <a:latin typeface="Times New Roman" panose="02020603050405020304" pitchFamily="18" charset="0"/>
                <a:ea typeface="Times New Roman" panose="02020603050405020304" pitchFamily="18" charset="0"/>
              </a:rPr>
              <a:t>года </a:t>
            </a:r>
            <a:r>
              <a:rPr lang="ru-RU" sz="1400" kern="1400" dirty="0">
                <a:solidFill>
                  <a:srgbClr val="000000"/>
                </a:solidFill>
                <a:latin typeface="Times New Roman" panose="02020603050405020304" pitchFamily="18" charset="0"/>
                <a:ea typeface="Times New Roman" panose="02020603050405020304" pitchFamily="18" charset="0"/>
              </a:rPr>
              <a:t>собрала педагогов, детей и их родителей в стенах П</a:t>
            </a:r>
            <a:r>
              <a:rPr lang="kk-KZ" sz="1400" kern="1400" dirty="0">
                <a:solidFill>
                  <a:srgbClr val="000000"/>
                </a:solidFill>
                <a:latin typeface="Times New Roman" panose="02020603050405020304" pitchFamily="18" charset="0"/>
                <a:ea typeface="Times New Roman" panose="02020603050405020304" pitchFamily="18" charset="0"/>
              </a:rPr>
              <a:t>ухальской основной</a:t>
            </a:r>
            <a:r>
              <a:rPr lang="ru-RU" sz="1400" kern="1400" dirty="0">
                <a:solidFill>
                  <a:srgbClr val="000000"/>
                </a:solidFill>
                <a:latin typeface="Times New Roman" panose="02020603050405020304" pitchFamily="18" charset="0"/>
                <a:ea typeface="Times New Roman" panose="02020603050405020304" pitchFamily="18" charset="0"/>
              </a:rPr>
              <a:t> школы. Перекличка показала, что все классы готовы к началу нового учебного года, все в хорошем настроении. </a:t>
            </a:r>
          </a:p>
          <a:p>
            <a:pPr indent="352425">
              <a:spcAft>
                <a:spcPts val="0"/>
              </a:spcAft>
            </a:pPr>
            <a:r>
              <a:rPr lang="ru-RU" sz="1400" kern="1400" dirty="0">
                <a:solidFill>
                  <a:srgbClr val="000000"/>
                </a:solidFill>
                <a:latin typeface="Times New Roman" panose="02020603050405020304" pitchFamily="18" charset="0"/>
                <a:ea typeface="Times New Roman" panose="02020603050405020304" pitchFamily="18" charset="0"/>
              </a:rPr>
              <a:t>Под аплодисменты собравшихся и праздничную музыку на линейку пришли и построились главные виновники праздника – первоклассники, которых сопровождали их классные руководители </a:t>
            </a:r>
            <a:r>
              <a:rPr lang="kk-KZ" sz="1400" kern="1400" dirty="0">
                <a:solidFill>
                  <a:srgbClr val="000000"/>
                </a:solidFill>
                <a:latin typeface="Times New Roman" panose="02020603050405020304" pitchFamily="18" charset="0"/>
                <a:ea typeface="Times New Roman" panose="02020603050405020304" pitchFamily="18" charset="0"/>
              </a:rPr>
              <a:t>Тасмагамбетова А</a:t>
            </a:r>
            <a:r>
              <a:rPr lang="ru-RU" sz="1400" kern="1400" dirty="0">
                <a:solidFill>
                  <a:srgbClr val="000000"/>
                </a:solidFill>
                <a:latin typeface="Times New Roman" panose="02020603050405020304" pitchFamily="18" charset="0"/>
                <a:ea typeface="Times New Roman" panose="02020603050405020304" pitchFamily="18" charset="0"/>
              </a:rPr>
              <a:t>.К. , Дюсембина </a:t>
            </a:r>
            <a:r>
              <a:rPr lang="ru-RU" sz="1400" kern="1400" dirty="0" smtClean="0">
                <a:solidFill>
                  <a:srgbClr val="000000"/>
                </a:solidFill>
                <a:latin typeface="Times New Roman" panose="02020603050405020304" pitchFamily="18" charset="0"/>
                <a:ea typeface="Times New Roman" panose="02020603050405020304" pitchFamily="18" charset="0"/>
              </a:rPr>
              <a:t>А.Е. </a:t>
            </a:r>
            <a:r>
              <a:rPr lang="ru-RU" sz="1400" kern="1400" dirty="0">
                <a:solidFill>
                  <a:srgbClr val="000000"/>
                </a:solidFill>
                <a:latin typeface="Times New Roman" panose="02020603050405020304" pitchFamily="18" charset="0"/>
                <a:ea typeface="Times New Roman" panose="02020603050405020304" pitchFamily="18" charset="0"/>
              </a:rPr>
              <a:t>Директор школы </a:t>
            </a:r>
            <a:r>
              <a:rPr lang="ru-RU" sz="1400" kern="1400" dirty="0" err="1" smtClean="0">
                <a:solidFill>
                  <a:srgbClr val="000000"/>
                </a:solidFill>
                <a:latin typeface="Times New Roman" panose="02020603050405020304" pitchFamily="18" charset="0"/>
                <a:ea typeface="Times New Roman" panose="02020603050405020304" pitchFamily="18" charset="0"/>
              </a:rPr>
              <a:t>Муханбеталина</a:t>
            </a:r>
            <a:r>
              <a:rPr lang="ru-RU" sz="1400" kern="1400" dirty="0" smtClean="0">
                <a:solidFill>
                  <a:srgbClr val="000000"/>
                </a:solidFill>
                <a:latin typeface="Times New Roman" panose="02020603050405020304" pitchFamily="18" charset="0"/>
                <a:ea typeface="Times New Roman" panose="02020603050405020304" pitchFamily="18" charset="0"/>
              </a:rPr>
              <a:t> </a:t>
            </a:r>
            <a:r>
              <a:rPr lang="ru-RU" sz="1400" kern="1400" dirty="0">
                <a:solidFill>
                  <a:srgbClr val="000000"/>
                </a:solidFill>
                <a:latin typeface="Times New Roman" panose="02020603050405020304" pitchFamily="18" charset="0"/>
                <a:ea typeface="Times New Roman" panose="02020603050405020304" pitchFamily="18" charset="0"/>
              </a:rPr>
              <a:t>Г.К.  поздравила ребят с началом учебного года и пожелала всем успехов в учебе. Девятиклассники школы поздравили первоклашек стихами, а те в свою очередь выясняли у выпускников школы, что их ожидает в школе и пришли к выводу, что «… в школе КЛАССНО!». Первоклассники рассказали, как они готовились к школе и дали клятву, что с честью будут нести звание ученика </a:t>
            </a:r>
            <a:r>
              <a:rPr lang="ru-RU" sz="1400" kern="1400" dirty="0" err="1">
                <a:solidFill>
                  <a:srgbClr val="000000"/>
                </a:solidFill>
                <a:latin typeface="Times New Roman" panose="02020603050405020304" pitchFamily="18" charset="0"/>
                <a:ea typeface="Times New Roman" panose="02020603050405020304" pitchFamily="18" charset="0"/>
              </a:rPr>
              <a:t>Пухальской</a:t>
            </a:r>
            <a:r>
              <a:rPr lang="ru-RU" sz="1400" kern="1400" dirty="0">
                <a:solidFill>
                  <a:srgbClr val="000000"/>
                </a:solidFill>
                <a:latin typeface="Times New Roman" panose="02020603050405020304" pitchFamily="18" charset="0"/>
                <a:ea typeface="Times New Roman" panose="02020603050405020304" pitchFamily="18" charset="0"/>
              </a:rPr>
              <a:t> основной школы. Первый звонок, символизирующий начало учебного года на линейке подали девятиклассник </a:t>
            </a:r>
            <a:r>
              <a:rPr lang="ru-RU" sz="1400" kern="1400" dirty="0" err="1">
                <a:solidFill>
                  <a:srgbClr val="000000"/>
                </a:solidFill>
                <a:latin typeface="Times New Roman" panose="02020603050405020304" pitchFamily="18" charset="0"/>
                <a:ea typeface="Times New Roman" panose="02020603050405020304" pitchFamily="18" charset="0"/>
              </a:rPr>
              <a:t>Даулетбай</a:t>
            </a:r>
            <a:r>
              <a:rPr lang="ru-RU" sz="1400" kern="1400" dirty="0">
                <a:solidFill>
                  <a:srgbClr val="000000"/>
                </a:solidFill>
                <a:latin typeface="Times New Roman" panose="02020603050405020304" pitchFamily="18" charset="0"/>
                <a:ea typeface="Times New Roman" panose="02020603050405020304" pitchFamily="18" charset="0"/>
              </a:rPr>
              <a:t> </a:t>
            </a:r>
            <a:r>
              <a:rPr lang="ru-RU" sz="1400" kern="1400" dirty="0" err="1">
                <a:solidFill>
                  <a:srgbClr val="000000"/>
                </a:solidFill>
                <a:latin typeface="Times New Roman" panose="02020603050405020304" pitchFamily="18" charset="0"/>
                <a:ea typeface="Times New Roman" panose="02020603050405020304" pitchFamily="18" charset="0"/>
              </a:rPr>
              <a:t>Абзал</a:t>
            </a:r>
            <a:r>
              <a:rPr lang="ru-RU" sz="1400" kern="1400" dirty="0">
                <a:solidFill>
                  <a:srgbClr val="000000"/>
                </a:solidFill>
                <a:latin typeface="Times New Roman" panose="02020603050405020304" pitchFamily="18" charset="0"/>
                <a:ea typeface="Times New Roman" panose="02020603050405020304" pitchFamily="18" charset="0"/>
              </a:rPr>
              <a:t>  и первоклассница Прядко Ольга В завершении линейки выпускники школы проводили первоклассников на первый в их жизни урок. </a:t>
            </a:r>
            <a:r>
              <a:rPr lang="ru-RU" sz="1400" b="1" i="1" kern="1400" dirty="0">
                <a:solidFill>
                  <a:srgbClr val="000000"/>
                </a:solidFill>
                <a:latin typeface="Times New Roman" panose="02020603050405020304" pitchFamily="18" charset="0"/>
                <a:ea typeface="Times New Roman" panose="02020603050405020304" pitchFamily="18" charset="0"/>
              </a:rPr>
              <a:t> </a:t>
            </a:r>
            <a:r>
              <a:rPr lang="ru-RU" sz="1400" kern="1400" dirty="0">
                <a:solidFill>
                  <a:srgbClr val="000000"/>
                </a:solidFill>
                <a:latin typeface="Times New Roman" panose="02020603050405020304" pitchFamily="18" charset="0"/>
                <a:ea typeface="Times New Roman" panose="02020603050405020304" pitchFamily="18" charset="0"/>
              </a:rPr>
              <a:t> </a:t>
            </a:r>
            <a:endParaRPr lang="ru-RU" sz="1400" kern="1400" dirty="0" smtClean="0">
              <a:solidFill>
                <a:srgbClr val="000000"/>
              </a:solidFill>
              <a:latin typeface="Times New Roman" panose="02020603050405020304" pitchFamily="18" charset="0"/>
              <a:ea typeface="Times New Roman" panose="02020603050405020304" pitchFamily="18" charset="0"/>
            </a:endParaRPr>
          </a:p>
          <a:p>
            <a:pPr indent="352425">
              <a:spcAft>
                <a:spcPts val="0"/>
              </a:spcAft>
            </a:pPr>
            <a:endParaRPr lang="ru-RU" sz="1400" b="1" i="1" kern="1400" dirty="0">
              <a:solidFill>
                <a:srgbClr val="000000"/>
              </a:solidFill>
              <a:latin typeface="Times New Roman" panose="02020603050405020304" pitchFamily="18" charset="0"/>
              <a:ea typeface="Times New Roman" panose="02020603050405020304" pitchFamily="18" charset="0"/>
            </a:endParaRPr>
          </a:p>
          <a:p>
            <a:pPr indent="352425">
              <a:spcAft>
                <a:spcPts val="0"/>
              </a:spcAft>
            </a:pPr>
            <a:endParaRPr lang="ru-RU" sz="1400" b="1" i="1" kern="1400" dirty="0" smtClean="0">
              <a:solidFill>
                <a:srgbClr val="000000"/>
              </a:solidFill>
              <a:latin typeface="Times New Roman" panose="02020603050405020304" pitchFamily="18" charset="0"/>
              <a:ea typeface="Times New Roman" panose="02020603050405020304" pitchFamily="18" charset="0"/>
            </a:endParaRPr>
          </a:p>
          <a:p>
            <a:pPr indent="352425">
              <a:spcAft>
                <a:spcPts val="0"/>
              </a:spcAft>
            </a:pPr>
            <a:r>
              <a:rPr lang="ru-RU" sz="1400" b="1" i="1" kern="1400" dirty="0" smtClean="0">
                <a:solidFill>
                  <a:srgbClr val="000000"/>
                </a:solidFill>
                <a:latin typeface="Times New Roman" panose="02020603050405020304" pitchFamily="18" charset="0"/>
                <a:ea typeface="Times New Roman" panose="02020603050405020304" pitchFamily="18" charset="0"/>
              </a:rPr>
              <a:t>А</a:t>
            </a:r>
            <a:r>
              <a:rPr lang="ru-RU" sz="1400" b="1" i="1" kern="1400" dirty="0">
                <a:solidFill>
                  <a:srgbClr val="000000"/>
                </a:solidFill>
                <a:latin typeface="Times New Roman" panose="02020603050405020304" pitchFamily="18" charset="0"/>
                <a:ea typeface="Times New Roman" panose="02020603050405020304" pitchFamily="18" charset="0"/>
              </a:rPr>
              <a:t>. Дюсембина</a:t>
            </a:r>
            <a:endParaRPr lang="ru-RU" sz="1400" kern="1400" dirty="0">
              <a:solidFill>
                <a:srgbClr val="000000"/>
              </a:solidFill>
              <a:latin typeface="Times New Roman" panose="02020603050405020304" pitchFamily="18" charset="0"/>
              <a:ea typeface="Times New Roman" panose="02020603050405020304" pitchFamily="18" charset="0"/>
            </a:endParaRPr>
          </a:p>
          <a:p>
            <a:pPr indent="352425">
              <a:spcAft>
                <a:spcPts val="0"/>
              </a:spcAft>
            </a:pPr>
            <a:r>
              <a:rPr lang="ru-RU" sz="1400" kern="1400" dirty="0">
                <a:solidFill>
                  <a:srgbClr val="000000"/>
                </a:solidFill>
                <a:latin typeface="Times New Roman" panose="02020603050405020304" pitchFamily="18" charset="0"/>
                <a:ea typeface="Times New Roman" panose="02020603050405020304" pitchFamily="18" charset="0"/>
              </a:rPr>
              <a:t>  </a:t>
            </a:r>
            <a:r>
              <a:rPr lang="kk-KZ" sz="1400" kern="1400" dirty="0">
                <a:solidFill>
                  <a:srgbClr val="000000"/>
                </a:solidFill>
                <a:latin typeface="Times New Roman" panose="02020603050405020304" pitchFamily="18" charset="0"/>
                <a:ea typeface="Times New Roman" panose="02020603050405020304" pitchFamily="18" charset="0"/>
              </a:rPr>
              <a:t> </a:t>
            </a:r>
            <a:endParaRPr lang="ru-RU" sz="1400" kern="1400" dirty="0">
              <a:solidFill>
                <a:srgbClr val="000000"/>
              </a:solidFill>
              <a:latin typeface="Times New Roman" panose="02020603050405020304" pitchFamily="18" charset="0"/>
              <a:ea typeface="Times New Roman" panose="02020603050405020304" pitchFamily="18" charset="0"/>
            </a:endParaRPr>
          </a:p>
          <a:p>
            <a:pPr indent="352425">
              <a:spcAft>
                <a:spcPts val="0"/>
              </a:spcAft>
            </a:pPr>
            <a:r>
              <a:rPr lang="ru-RU" sz="1400" kern="1400" dirty="0">
                <a:solidFill>
                  <a:srgbClr val="000000"/>
                </a:solidFill>
                <a:latin typeface="Times New Roman" panose="02020603050405020304" pitchFamily="18" charset="0"/>
                <a:ea typeface="Times New Roman" panose="02020603050405020304" pitchFamily="18" charset="0"/>
              </a:rPr>
              <a:t/>
            </a:r>
            <a:br>
              <a:rPr lang="ru-RU" sz="1400" kern="1400" dirty="0">
                <a:solidFill>
                  <a:srgbClr val="000000"/>
                </a:solidFill>
                <a:latin typeface="Times New Roman" panose="02020603050405020304" pitchFamily="18" charset="0"/>
                <a:ea typeface="Times New Roman" panose="02020603050405020304" pitchFamily="18" charset="0"/>
              </a:rPr>
            </a:br>
            <a:r>
              <a:rPr lang="ru-RU" sz="1400" kern="1400" dirty="0">
                <a:solidFill>
                  <a:srgbClr val="000000"/>
                </a:solidFill>
                <a:latin typeface="Times New Roman" panose="02020603050405020304" pitchFamily="18" charset="0"/>
                <a:ea typeface="Times New Roman" panose="02020603050405020304" pitchFamily="18" charset="0"/>
              </a:rPr>
              <a:t> </a:t>
            </a:r>
            <a:endParaRPr lang="ru-RU" sz="1400" kern="1400" dirty="0">
              <a:solidFill>
                <a:srgbClr val="000000"/>
              </a:solidFill>
              <a:effectLst/>
              <a:latin typeface="Times New Roman" panose="02020603050405020304" pitchFamily="18" charset="0"/>
              <a:ea typeface="Times New Roman" panose="02020603050405020304" pitchFamily="18" charset="0"/>
            </a:endParaRPr>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299" t="18675" r="299" b="18675"/>
          <a:stretch/>
        </p:blipFill>
        <p:spPr>
          <a:xfrm>
            <a:off x="0" y="174171"/>
            <a:ext cx="6858000" cy="1161144"/>
          </a:xfrm>
          <a:prstGeom prst="rect">
            <a:avLst/>
          </a:prstGeom>
        </p:spPr>
      </p:pic>
      <p:sp>
        <p:nvSpPr>
          <p:cNvPr id="6" name="Прямоугольник 5"/>
          <p:cNvSpPr/>
          <p:nvPr/>
        </p:nvSpPr>
        <p:spPr>
          <a:xfrm>
            <a:off x="0" y="1274802"/>
            <a:ext cx="5188226" cy="553998"/>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ru-RU" sz="1400" b="1" cap="none" spc="0" dirty="0" smtClean="0">
                <a:ln w="0"/>
                <a:solidFill>
                  <a:schemeClr val="tx1"/>
                </a:solidFill>
                <a:effectLst>
                  <a:outerShdw blurRad="38100" dist="19050" dir="2700000" algn="tl" rotWithShape="0">
                    <a:schemeClr val="dk1">
                      <a:alpha val="40000"/>
                    </a:schemeClr>
                  </a:outerShdw>
                </a:effectLst>
              </a:rPr>
              <a:t>Школьная газета</a:t>
            </a:r>
          </a:p>
          <a:p>
            <a:r>
              <a:rPr lang="ru-RU" sz="1400" b="1" dirty="0" smtClean="0">
                <a:ln w="0"/>
                <a:effectLst>
                  <a:outerShdw blurRad="38100" dist="19050" dir="2700000" algn="tl" rotWithShape="0">
                    <a:schemeClr val="dk1">
                      <a:alpha val="40000"/>
                    </a:schemeClr>
                  </a:outerShdw>
                </a:effectLst>
              </a:rPr>
              <a:t>КГУ «Пухальская ОШ» №1 (октябрь 2017-2018уч.год</a:t>
            </a:r>
            <a:r>
              <a:rPr lang="ru-RU" sz="1600" b="1" dirty="0" smtClean="0">
                <a:ln w="0"/>
                <a:effectLst>
                  <a:outerShdw blurRad="38100" dist="19050" dir="2700000" algn="tl" rotWithShape="0">
                    <a:schemeClr val="dk1">
                      <a:alpha val="40000"/>
                    </a:schemeClr>
                  </a:outerShdw>
                </a:effectLst>
              </a:rPr>
              <a:t>)</a:t>
            </a:r>
            <a:endParaRPr lang="ru-RU" sz="1600" b="1" cap="none" spc="0" dirty="0">
              <a:ln w="0"/>
              <a:solidFill>
                <a:schemeClr val="tx1"/>
              </a:solidFill>
              <a:effectLst>
                <a:outerShdw blurRad="38100" dist="19050" dir="2700000" algn="tl" rotWithShape="0">
                  <a:schemeClr val="dk1">
                    <a:alpha val="40000"/>
                  </a:schemeClr>
                </a:outerShdw>
              </a:effectLst>
            </a:endParaRPr>
          </a:p>
        </p:txBody>
      </p:sp>
      <p:sp>
        <p:nvSpPr>
          <p:cNvPr id="7" name="Text Box 2"/>
          <p:cNvSpPr txBox="1">
            <a:spLocks noChangeArrowheads="1"/>
          </p:cNvSpPr>
          <p:nvPr/>
        </p:nvSpPr>
        <p:spPr bwMode="auto">
          <a:xfrm>
            <a:off x="2683565" y="1869312"/>
            <a:ext cx="4174435" cy="247195"/>
          </a:xfrm>
          <a:prstGeom prst="rect">
            <a:avLst/>
          </a:prstGeom>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1" u="sng" strike="noStrike" cap="none" normalizeH="0" baseline="0" dirty="0" smtClean="0">
                <a:ln>
                  <a:noFill/>
                </a:ln>
                <a:solidFill>
                  <a:srgbClr val="C00000"/>
                </a:solidFill>
                <a:effectLst/>
                <a:latin typeface="Times New Roman" panose="02020603050405020304" pitchFamily="18" charset="0"/>
              </a:rPr>
              <a:t>Школьные праздники</a:t>
            </a: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
        <p:nvSpPr>
          <p:cNvPr id="8" name="Прямоугольник 7"/>
          <p:cNvSpPr/>
          <p:nvPr/>
        </p:nvSpPr>
        <p:spPr>
          <a:xfrm>
            <a:off x="0" y="2412163"/>
            <a:ext cx="2351314" cy="4832092"/>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1400" b="1" i="1" cap="none" spc="0" dirty="0" smtClean="0">
                <a:ln w="0"/>
                <a:solidFill>
                  <a:schemeClr val="tx1"/>
                </a:solidFill>
                <a:effectLst>
                  <a:outerShdw blurRad="38100" dist="19050" dir="2700000" algn="tl" rotWithShape="0">
                    <a:schemeClr val="dk1">
                      <a:alpha val="40000"/>
                    </a:schemeClr>
                  </a:outerShdw>
                </a:effectLst>
              </a:rPr>
              <a:t>Сегодня в номере:</a:t>
            </a:r>
          </a:p>
          <a:p>
            <a:pPr algn="ctr"/>
            <a:r>
              <a:rPr lang="ru-RU" sz="1400" b="1" i="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Когда домашние спрашивали : «Как там» отвечала «Я живу в раю!» читайте стр.3</a:t>
            </a:r>
          </a:p>
          <a:p>
            <a:pPr algn="ctr"/>
            <a:endParaRPr lang="ru-RU" sz="1400" b="1" i="1" cap="none" spc="0" dirty="0" smtClean="0">
              <a:ln w="0"/>
              <a:solidFill>
                <a:srgbClr val="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ru-RU" sz="1400" b="1" i="1" cap="none" spc="0" dirty="0" smtClean="0">
                <a:ln w="0"/>
                <a:solidFill>
                  <a:srgbClr val="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Рубрика «Человек Месяца»- стр.4</a:t>
            </a:r>
            <a:endParaRPr lang="ru-RU" sz="1400" b="1" i="1" cap="none" spc="0" dirty="0">
              <a:ln w="0"/>
              <a:solidFill>
                <a:srgbClr val="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ru-RU" sz="1400" b="1" i="1" dirty="0" smtClean="0">
              <a:ln w="0"/>
              <a:solidFill>
                <a:srgbClr val="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ru-RU" sz="1400" b="1" i="1" cap="none" spc="0" dirty="0">
              <a:ln w="0"/>
              <a:solidFill>
                <a:srgbClr val="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ru-RU" sz="1400" b="1" i="1" dirty="0" err="1" smtClean="0">
                <a:ln w="0"/>
                <a:solidFill>
                  <a:srgbClr val="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Игродром</a:t>
            </a:r>
            <a:r>
              <a:rPr lang="ru-RU" sz="1400" b="1" i="1" dirty="0" smtClean="0">
                <a:ln w="0"/>
                <a:solidFill>
                  <a:srgbClr val="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для самых маленьких-</a:t>
            </a:r>
          </a:p>
          <a:p>
            <a:pPr algn="ctr"/>
            <a:endParaRPr lang="ru-RU" sz="1400" b="1" i="1" cap="none" spc="0" dirty="0">
              <a:ln w="0"/>
              <a:solidFill>
                <a:srgbClr val="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ru-RU" sz="1400" b="1" i="1" dirty="0" smtClean="0">
                <a:ln w="0"/>
                <a:solidFill>
                  <a:srgbClr val="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Стр.9-10</a:t>
            </a:r>
          </a:p>
          <a:p>
            <a:pPr algn="ctr"/>
            <a:r>
              <a:rPr lang="ru-RU" sz="1400" b="1" i="1" dirty="0" smtClean="0">
                <a:ln w="0"/>
                <a:solidFill>
                  <a:srgbClr val="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Рубрика «Это </a:t>
            </a:r>
            <a:r>
              <a:rPr lang="ru-RU" sz="1400" b="1" i="1" dirty="0" err="1" smtClean="0">
                <a:ln w="0"/>
                <a:solidFill>
                  <a:srgbClr val="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интресно</a:t>
            </a:r>
            <a:r>
              <a:rPr lang="ru-RU" sz="1400" b="1" i="1" dirty="0" smtClean="0">
                <a:ln w="0"/>
                <a:solidFill>
                  <a:srgbClr val="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Хрустальный цветок- читайте на стр.11</a:t>
            </a:r>
          </a:p>
          <a:p>
            <a:pPr algn="ctr"/>
            <a:endParaRPr lang="ru-RU" sz="1400" b="0" cap="none" spc="0" dirty="0">
              <a:ln w="0"/>
              <a:solidFill>
                <a:srgbClr val="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ru-RU" sz="1400" dirty="0" smtClean="0">
              <a:ln w="0"/>
              <a:solidFill>
                <a:srgbClr val="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ru-RU" sz="1400" b="0" cap="none" spc="0" dirty="0">
              <a:ln w="0"/>
              <a:solidFill>
                <a:srgbClr val="0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ru-RU" sz="1400" b="0" cap="none" spc="0" dirty="0" smtClean="0">
              <a:ln w="0"/>
              <a:solidFill>
                <a:schemeClr val="tx1"/>
              </a:solidFill>
              <a:effectLst>
                <a:outerShdw blurRad="38100" dist="19050" dir="2700000" algn="tl" rotWithShape="0">
                  <a:schemeClr val="dk1">
                    <a:alpha val="40000"/>
                  </a:schemeClr>
                </a:outerShdw>
              </a:effectLst>
            </a:endParaRPr>
          </a:p>
          <a:p>
            <a:pPr algn="ctr"/>
            <a:endParaRPr lang="ru-RU" sz="1400" b="0" cap="none" spc="0" dirty="0">
              <a:ln w="0"/>
              <a:solidFill>
                <a:schemeClr val="tx1"/>
              </a:solidFill>
              <a:effectLst>
                <a:outerShdw blurRad="38100" dist="19050" dir="2700000" algn="tl" rotWithShape="0">
                  <a:schemeClr val="dk1">
                    <a:alpha val="40000"/>
                  </a:schemeClr>
                </a:outerShdw>
              </a:effectLst>
            </a:endParaRPr>
          </a:p>
        </p:txBody>
      </p:sp>
      <p:sp>
        <p:nvSpPr>
          <p:cNvPr id="9" name="Прямоугольник 8"/>
          <p:cNvSpPr/>
          <p:nvPr/>
        </p:nvSpPr>
        <p:spPr>
          <a:xfrm>
            <a:off x="6313714" y="8389257"/>
            <a:ext cx="437558" cy="923330"/>
          </a:xfrm>
          <a:prstGeom prst="rect">
            <a:avLst/>
          </a:prstGeom>
          <a:noFill/>
        </p:spPr>
        <p:txBody>
          <a:bodyPr wrap="square" lIns="91440" tIns="45720" rIns="91440" bIns="45720">
            <a:spAutoFit/>
          </a:bodyPr>
          <a:lstStyle/>
          <a:p>
            <a:pPr algn="ctr"/>
            <a:r>
              <a:rPr lang="ru-RU" sz="5400" dirty="0">
                <a:ln w="0"/>
                <a:effectLst>
                  <a:outerShdw blurRad="38100" dist="19050" dir="2700000" algn="tl" rotWithShape="0">
                    <a:schemeClr val="dk1">
                      <a:alpha val="40000"/>
                    </a:schemeClr>
                  </a:outerShdw>
                </a:effectLst>
              </a:rPr>
              <a:t>1</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91795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murzilka.org/upload/2017/9/10.jpg"/>
          <p:cNvPicPr/>
          <p:nvPr/>
        </p:nvPicPr>
        <p:blipFill>
          <a:blip r:embed="rId2">
            <a:extLst>
              <a:ext uri="{28A0092B-C50C-407E-A947-70E740481C1C}">
                <a14:useLocalDpi xmlns:a14="http://schemas.microsoft.com/office/drawing/2010/main" val="0"/>
              </a:ext>
            </a:extLst>
          </a:blip>
          <a:srcRect/>
          <a:stretch>
            <a:fillRect/>
          </a:stretch>
        </p:blipFill>
        <p:spPr bwMode="auto">
          <a:xfrm>
            <a:off x="575310" y="741045"/>
            <a:ext cx="5707380" cy="7661910"/>
          </a:xfrm>
          <a:prstGeom prst="rect">
            <a:avLst/>
          </a:prstGeom>
          <a:noFill/>
          <a:ln>
            <a:noFill/>
          </a:ln>
        </p:spPr>
      </p:pic>
      <p:sp>
        <p:nvSpPr>
          <p:cNvPr id="3" name="Прямоугольник 2"/>
          <p:cNvSpPr/>
          <p:nvPr/>
        </p:nvSpPr>
        <p:spPr>
          <a:xfrm>
            <a:off x="2264889" y="85725"/>
            <a:ext cx="2421411"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2400" b="0" cap="none" spc="0" dirty="0" smtClean="0">
                <a:ln w="0"/>
                <a:solidFill>
                  <a:schemeClr val="tx1"/>
                </a:solidFill>
                <a:effectLst>
                  <a:outerShdw blurRad="38100" dist="19050" dir="2700000" algn="tl" rotWithShape="0">
                    <a:schemeClr val="dk1">
                      <a:alpha val="40000"/>
                    </a:schemeClr>
                  </a:outerShdw>
                </a:effectLst>
              </a:rPr>
              <a:t>ИГРОДРОМ</a:t>
            </a:r>
            <a:endParaRPr lang="ru-RU" sz="2400" b="0" cap="none" spc="0" dirty="0">
              <a:ln w="0"/>
              <a:solidFill>
                <a:schemeClr val="tx1"/>
              </a:solidFill>
              <a:effectLst>
                <a:outerShdw blurRad="38100" dist="19050" dir="2700000" algn="tl" rotWithShape="0">
                  <a:schemeClr val="dk1">
                    <a:alpha val="40000"/>
                  </a:schemeClr>
                </a:outerShdw>
              </a:effectLst>
            </a:endParaRPr>
          </a:p>
        </p:txBody>
      </p:sp>
      <p:sp>
        <p:nvSpPr>
          <p:cNvPr id="4" name="Прямоугольник 3"/>
          <p:cNvSpPr/>
          <p:nvPr/>
        </p:nvSpPr>
        <p:spPr>
          <a:xfrm>
            <a:off x="5401341" y="8389257"/>
            <a:ext cx="1349932" cy="923330"/>
          </a:xfrm>
          <a:prstGeom prst="rect">
            <a:avLst/>
          </a:prstGeom>
          <a:noFill/>
        </p:spPr>
        <p:txBody>
          <a:bodyPr wrap="square" lIns="91440" tIns="45720" rIns="91440" bIns="45720">
            <a:spAutoFit/>
          </a:bodyPr>
          <a:lstStyle/>
          <a:p>
            <a:pPr algn="ctr"/>
            <a:r>
              <a:rPr lang="ru-RU" sz="5400" dirty="0" smtClean="0">
                <a:ln w="0"/>
                <a:effectLst>
                  <a:outerShdw blurRad="38100" dist="19050" dir="2700000" algn="tl" rotWithShape="0">
                    <a:schemeClr val="dk1">
                      <a:alpha val="40000"/>
                    </a:schemeClr>
                  </a:outerShdw>
                </a:effectLst>
              </a:rPr>
              <a:t>10</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64126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43962" y="553947"/>
            <a:ext cx="5941526" cy="6607356"/>
          </a:xfrm>
          <a:prstGeom prst="rect">
            <a:avLst/>
          </a:prstGeom>
        </p:spPr>
      </p:pic>
      <p:sp>
        <p:nvSpPr>
          <p:cNvPr id="3" name="Прямоугольник 2"/>
          <p:cNvSpPr/>
          <p:nvPr/>
        </p:nvSpPr>
        <p:spPr>
          <a:xfrm>
            <a:off x="2028825" y="92282"/>
            <a:ext cx="3086100"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kk-KZ" sz="2400" b="0" cap="none" spc="0" dirty="0" smtClean="0">
                <a:ln w="0"/>
                <a:solidFill>
                  <a:schemeClr val="tx1"/>
                </a:solidFill>
                <a:effectLst>
                  <a:outerShdw blurRad="38100" dist="19050" dir="2700000" algn="tl" rotWithShape="0">
                    <a:schemeClr val="dk1">
                      <a:alpha val="40000"/>
                    </a:schemeClr>
                  </a:outerShdw>
                </a:effectLst>
              </a:rPr>
              <a:t>ЭТО ИНТРЕСНО!</a:t>
            </a:r>
            <a:endParaRPr lang="ru-RU" sz="2400" b="0" cap="none" spc="0" dirty="0">
              <a:ln w="0"/>
              <a:solidFill>
                <a:schemeClr val="tx1"/>
              </a:solidFill>
              <a:effectLst>
                <a:outerShdw blurRad="38100" dist="19050" dir="2700000" algn="tl" rotWithShape="0">
                  <a:schemeClr val="dk1">
                    <a:alpha val="40000"/>
                  </a:schemeClr>
                </a:outerShdw>
              </a:effectLst>
            </a:endParaRPr>
          </a:p>
        </p:txBody>
      </p:sp>
      <p:sp>
        <p:nvSpPr>
          <p:cNvPr id="4" name="Прямоугольник 3"/>
          <p:cNvSpPr/>
          <p:nvPr/>
        </p:nvSpPr>
        <p:spPr>
          <a:xfrm>
            <a:off x="5762847" y="8389257"/>
            <a:ext cx="988425" cy="923330"/>
          </a:xfrm>
          <a:prstGeom prst="rect">
            <a:avLst/>
          </a:prstGeom>
          <a:noFill/>
        </p:spPr>
        <p:txBody>
          <a:bodyPr wrap="square" lIns="91440" tIns="45720" rIns="91440" bIns="45720">
            <a:spAutoFit/>
          </a:bodyPr>
          <a:lstStyle/>
          <a:p>
            <a:pPr algn="ctr"/>
            <a:r>
              <a:rPr lang="ru-RU" sz="5400" dirty="0" smtClean="0">
                <a:ln w="0"/>
                <a:effectLst>
                  <a:outerShdw blurRad="38100" dist="19050" dir="2700000" algn="tl" rotWithShape="0">
                    <a:schemeClr val="dk1">
                      <a:alpha val="40000"/>
                    </a:schemeClr>
                  </a:outerShdw>
                </a:effectLst>
              </a:rPr>
              <a:t>11</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38810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28825" y="92282"/>
            <a:ext cx="3086100"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kk-KZ" sz="2400" b="0" cap="none" spc="0" dirty="0" smtClean="0">
                <a:ln w="0"/>
                <a:solidFill>
                  <a:schemeClr val="tx1"/>
                </a:solidFill>
                <a:effectLst>
                  <a:outerShdw blurRad="38100" dist="19050" dir="2700000" algn="tl" rotWithShape="0">
                    <a:schemeClr val="dk1">
                      <a:alpha val="40000"/>
                    </a:schemeClr>
                  </a:outerShdw>
                </a:effectLst>
              </a:rPr>
              <a:t>ЭТО ИНТРЕСНО!</a:t>
            </a:r>
            <a:endParaRPr lang="ru-RU" sz="2400" b="0" cap="none" spc="0" dirty="0">
              <a:ln w="0"/>
              <a:solidFill>
                <a:schemeClr val="tx1"/>
              </a:solidFill>
              <a:effectLst>
                <a:outerShdw blurRad="38100" dist="19050" dir="2700000" algn="tl" rotWithShape="0">
                  <a:schemeClr val="dk1">
                    <a:alpha val="40000"/>
                  </a:schemeClr>
                </a:outerShdw>
              </a:effectLst>
            </a:endParaRPr>
          </a:p>
        </p:txBody>
      </p:sp>
      <p:pic>
        <p:nvPicPr>
          <p:cNvPr id="3" name="Рисунок 2"/>
          <p:cNvPicPr>
            <a:picLocks noChangeAspect="1"/>
          </p:cNvPicPr>
          <p:nvPr/>
        </p:nvPicPr>
        <p:blipFill rotWithShape="1">
          <a:blip r:embed="rId2"/>
          <a:srcRect t="5033"/>
          <a:stretch/>
        </p:blipFill>
        <p:spPr>
          <a:xfrm>
            <a:off x="600593" y="771525"/>
            <a:ext cx="5942563" cy="4313110"/>
          </a:xfrm>
          <a:prstGeom prst="rect">
            <a:avLst/>
          </a:prstGeom>
        </p:spPr>
      </p:pic>
      <p:sp>
        <p:nvSpPr>
          <p:cNvPr id="4" name="Прямоугольник 3"/>
          <p:cNvSpPr/>
          <p:nvPr/>
        </p:nvSpPr>
        <p:spPr>
          <a:xfrm>
            <a:off x="600593" y="5563470"/>
            <a:ext cx="3211136"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kk-KZ" b="0" cap="none" spc="0" dirty="0" smtClean="0">
                <a:ln w="0"/>
                <a:solidFill>
                  <a:schemeClr val="tx1"/>
                </a:solidFill>
                <a:effectLst>
                  <a:outerShdw blurRad="38100" dist="19050" dir="2700000" algn="tl" rotWithShape="0">
                    <a:schemeClr val="dk1">
                      <a:alpha val="40000"/>
                    </a:schemeClr>
                  </a:outerShdw>
                </a:effectLst>
              </a:rPr>
              <a:t>Газета </a:t>
            </a:r>
            <a:r>
              <a:rPr lang="ru-RU" b="0" cap="none" spc="0" dirty="0" smtClean="0">
                <a:ln w="0"/>
                <a:solidFill>
                  <a:schemeClr val="tx1"/>
                </a:solidFill>
                <a:effectLst>
                  <a:outerShdw blurRad="38100" dist="19050" dir="2700000" algn="tl" rotWithShape="0">
                    <a:schemeClr val="dk1">
                      <a:alpha val="40000"/>
                    </a:schemeClr>
                  </a:outerShdw>
                </a:effectLst>
              </a:rPr>
              <a:t>«</a:t>
            </a:r>
            <a:r>
              <a:rPr lang="en-US" b="0" cap="none" spc="0" dirty="0" smtClean="0">
                <a:ln w="0"/>
                <a:solidFill>
                  <a:schemeClr val="tx1"/>
                </a:solidFill>
                <a:effectLst>
                  <a:outerShdw blurRad="38100" dist="19050" dir="2700000" algn="tl" rotWithShape="0">
                    <a:schemeClr val="dk1">
                      <a:alpha val="40000"/>
                    </a:schemeClr>
                  </a:outerShdw>
                </a:effectLst>
              </a:rPr>
              <a:t>My School</a:t>
            </a:r>
            <a:r>
              <a:rPr lang="ru-RU" b="0" cap="none" spc="0" dirty="0" smtClean="0">
                <a:ln w="0"/>
                <a:solidFill>
                  <a:schemeClr val="tx1"/>
                </a:solidFill>
                <a:effectLst>
                  <a:outerShdw blurRad="38100" dist="19050" dir="2700000" algn="tl" rotWithShape="0">
                    <a:schemeClr val="dk1">
                      <a:alpha val="40000"/>
                    </a:schemeClr>
                  </a:outerShdw>
                </a:effectLst>
              </a:rPr>
              <a:t>»</a:t>
            </a:r>
            <a:endParaRPr lang="ru-RU" dirty="0" smtClean="0">
              <a:ln w="0"/>
              <a:effectLst>
                <a:outerShdw blurRad="38100" dist="19050" dir="2700000" algn="tl" rotWithShape="0">
                  <a:schemeClr val="dk1">
                    <a:alpha val="40000"/>
                  </a:schemeClr>
                </a:outerShdw>
              </a:effectLst>
            </a:endParaRPr>
          </a:p>
          <a:p>
            <a:pPr algn="ctr"/>
            <a:r>
              <a:rPr lang="kk-KZ" b="0" cap="none" spc="0" dirty="0" smtClean="0">
                <a:ln w="0"/>
                <a:solidFill>
                  <a:schemeClr val="tx1"/>
                </a:solidFill>
                <a:effectLst>
                  <a:outerShdw blurRad="38100" dist="19050" dir="2700000" algn="tl" rotWithShape="0">
                    <a:schemeClr val="dk1">
                      <a:alpha val="40000"/>
                    </a:schemeClr>
                  </a:outerShdw>
                </a:effectLst>
              </a:rPr>
              <a:t>выпуск октябрь</a:t>
            </a:r>
          </a:p>
          <a:p>
            <a:pPr algn="ctr"/>
            <a:r>
              <a:rPr lang="kk-KZ" b="0" cap="none" spc="0" dirty="0" smtClean="0">
                <a:ln w="0"/>
                <a:solidFill>
                  <a:schemeClr val="tx1"/>
                </a:solidFill>
                <a:effectLst>
                  <a:outerShdw blurRad="38100" dist="19050" dir="2700000" algn="tl" rotWithShape="0">
                    <a:schemeClr val="dk1">
                      <a:alpha val="40000"/>
                    </a:schemeClr>
                  </a:outerShdw>
                </a:effectLst>
              </a:rPr>
              <a:t>2017-2018уч</a:t>
            </a:r>
            <a:r>
              <a:rPr lang="ru-RU" b="0" cap="none" spc="0" dirty="0" smtClean="0">
                <a:ln w="0"/>
                <a:solidFill>
                  <a:schemeClr val="tx1"/>
                </a:solidFill>
                <a:effectLst>
                  <a:outerShdw blurRad="38100" dist="19050" dir="2700000" algn="tl" rotWithShape="0">
                    <a:schemeClr val="dk1">
                      <a:alpha val="40000"/>
                    </a:schemeClr>
                  </a:outerShdw>
                </a:effectLst>
              </a:rPr>
              <a:t>. год</a:t>
            </a:r>
          </a:p>
          <a:p>
            <a:pPr algn="ctr"/>
            <a:r>
              <a:rPr lang="ru-RU" dirty="0" smtClean="0">
                <a:ln w="0"/>
                <a:effectLst>
                  <a:outerShdw blurRad="38100" dist="19050" dir="2700000" algn="tl" rotWithShape="0">
                    <a:schemeClr val="dk1">
                      <a:alpha val="40000"/>
                    </a:schemeClr>
                  </a:outerShdw>
                </a:effectLst>
              </a:rPr>
              <a:t>Над выпуском работали:</a:t>
            </a:r>
          </a:p>
          <a:p>
            <a:pPr algn="ctr"/>
            <a:r>
              <a:rPr lang="ru-RU" dirty="0" err="1" smtClean="0">
                <a:ln w="0"/>
                <a:effectLst>
                  <a:outerShdw blurRad="38100" dist="19050" dir="2700000" algn="tl" rotWithShape="0">
                    <a:schemeClr val="dk1">
                      <a:alpha val="40000"/>
                    </a:schemeClr>
                  </a:outerShdw>
                </a:effectLst>
              </a:rPr>
              <a:t>Ст.вожатая</a:t>
            </a:r>
            <a:r>
              <a:rPr lang="ru-RU" dirty="0" smtClean="0">
                <a:ln w="0"/>
                <a:effectLst>
                  <a:outerShdw blurRad="38100" dist="19050" dir="2700000" algn="tl" rotWithShape="0">
                    <a:schemeClr val="dk1">
                      <a:alpha val="40000"/>
                    </a:schemeClr>
                  </a:outerShdw>
                </a:effectLst>
              </a:rPr>
              <a:t> Дюсембина А.Е.</a:t>
            </a:r>
          </a:p>
          <a:p>
            <a:pPr algn="ctr"/>
            <a:r>
              <a:rPr lang="ru-RU" dirty="0" smtClean="0">
                <a:ln w="0"/>
                <a:effectLst>
                  <a:outerShdw blurRad="38100" dist="19050" dir="2700000" algn="tl" rotWithShape="0">
                    <a:schemeClr val="dk1">
                      <a:alpha val="40000"/>
                    </a:schemeClr>
                  </a:outerShdw>
                </a:effectLst>
              </a:rPr>
              <a:t>Редакторы:</a:t>
            </a:r>
          </a:p>
          <a:p>
            <a:pPr algn="ctr"/>
            <a:r>
              <a:rPr lang="ru-RU" dirty="0" err="1" smtClean="0">
                <a:ln w="0"/>
                <a:effectLst>
                  <a:outerShdw blurRad="38100" dist="19050" dir="2700000" algn="tl" rotWithShape="0">
                    <a:schemeClr val="dk1">
                      <a:alpha val="40000"/>
                    </a:schemeClr>
                  </a:outerShdw>
                </a:effectLst>
              </a:rPr>
              <a:t>Максимчук</a:t>
            </a:r>
            <a:r>
              <a:rPr lang="ru-RU" dirty="0" smtClean="0">
                <a:ln w="0"/>
                <a:effectLst>
                  <a:outerShdw blurRad="38100" dist="19050" dir="2700000" algn="tl" rotWithShape="0">
                    <a:schemeClr val="dk1">
                      <a:alpha val="40000"/>
                    </a:schemeClr>
                  </a:outerShdw>
                </a:effectLst>
              </a:rPr>
              <a:t> Маргарита</a:t>
            </a:r>
          </a:p>
          <a:p>
            <a:pPr algn="ctr"/>
            <a:r>
              <a:rPr lang="ru-RU" dirty="0" err="1" smtClean="0">
                <a:ln w="0"/>
                <a:effectLst>
                  <a:outerShdw blurRad="38100" dist="19050" dir="2700000" algn="tl" rotWithShape="0">
                    <a:schemeClr val="dk1">
                      <a:alpha val="40000"/>
                    </a:schemeClr>
                  </a:outerShdw>
                </a:effectLst>
              </a:rPr>
              <a:t>Тлеубергенова</a:t>
            </a:r>
            <a:r>
              <a:rPr lang="ru-RU" dirty="0" smtClean="0">
                <a:ln w="0"/>
                <a:effectLst>
                  <a:outerShdw blurRad="38100" dist="19050" dir="2700000" algn="tl" rotWithShape="0">
                    <a:schemeClr val="dk1">
                      <a:alpha val="40000"/>
                    </a:schemeClr>
                  </a:outerShdw>
                </a:effectLst>
              </a:rPr>
              <a:t> Диана</a:t>
            </a:r>
          </a:p>
          <a:p>
            <a:pPr algn="ctr"/>
            <a:r>
              <a:rPr lang="ru-RU" dirty="0" smtClean="0">
                <a:ln w="0"/>
                <a:effectLst>
                  <a:outerShdw blurRad="38100" dist="19050" dir="2700000" algn="tl" rotWithShape="0">
                    <a:schemeClr val="dk1">
                      <a:alpha val="40000"/>
                    </a:schemeClr>
                  </a:outerShdw>
                </a:effectLst>
              </a:rPr>
              <a:t>Д</a:t>
            </a:r>
            <a:r>
              <a:rPr lang="kk-KZ" dirty="0" smtClean="0">
                <a:ln w="0"/>
                <a:effectLst>
                  <a:outerShdw blurRad="38100" dist="19050" dir="2700000" algn="tl" rotWithShape="0">
                    <a:schemeClr val="dk1">
                      <a:alpha val="40000"/>
                    </a:schemeClr>
                  </a:outerShdw>
                </a:effectLst>
              </a:rPr>
              <a:t>әулетбай Ясмина</a:t>
            </a:r>
            <a:endParaRPr lang="ru-RU" dirty="0" smtClean="0">
              <a:ln w="0"/>
              <a:effectLst>
                <a:outerShdw blurRad="38100" dist="19050" dir="2700000" algn="tl" rotWithShape="0">
                  <a:schemeClr val="dk1">
                    <a:alpha val="40000"/>
                  </a:schemeClr>
                </a:outerShdw>
              </a:effectLst>
            </a:endParaRPr>
          </a:p>
        </p:txBody>
      </p:sp>
      <p:sp>
        <p:nvSpPr>
          <p:cNvPr id="5" name="Прямоугольник 4"/>
          <p:cNvSpPr/>
          <p:nvPr/>
        </p:nvSpPr>
        <p:spPr>
          <a:xfrm>
            <a:off x="3831803" y="5563469"/>
            <a:ext cx="2637589"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ru-RU" b="0" cap="none" spc="0" dirty="0" smtClean="0">
                <a:ln w="0"/>
                <a:solidFill>
                  <a:schemeClr val="tx1"/>
                </a:solidFill>
                <a:effectLst>
                  <a:outerShdw blurRad="38100" dist="19050" dir="2700000" algn="tl" rotWithShape="0">
                    <a:schemeClr val="dk1">
                      <a:alpha val="40000"/>
                    </a:schemeClr>
                  </a:outerShdw>
                </a:effectLst>
              </a:rPr>
              <a:t>По вопросам</a:t>
            </a:r>
          </a:p>
          <a:p>
            <a:pPr algn="ctr"/>
            <a:r>
              <a:rPr lang="ru-RU" dirty="0" smtClean="0">
                <a:ln w="0"/>
                <a:solidFill>
                  <a:schemeClr val="tx1"/>
                </a:solidFill>
                <a:effectLst>
                  <a:outerShdw blurRad="38100" dist="19050" dir="2700000" algn="tl" rotWithShape="0">
                    <a:schemeClr val="dk1">
                      <a:alpha val="40000"/>
                    </a:schemeClr>
                  </a:outerShdw>
                </a:effectLst>
              </a:rPr>
              <a:t>Публикации и авторских прав обращаться по тел.27-2-38</a:t>
            </a:r>
          </a:p>
          <a:p>
            <a:pPr algn="ctr"/>
            <a:r>
              <a:rPr lang="en-US" dirty="0" smtClean="0">
                <a:ln w="0"/>
                <a:solidFill>
                  <a:schemeClr val="tx1"/>
                </a:solidFill>
                <a:effectLst>
                  <a:outerShdw blurRad="38100" dist="19050" dir="2700000" algn="tl" rotWithShape="0">
                    <a:schemeClr val="dk1">
                      <a:alpha val="40000"/>
                    </a:schemeClr>
                  </a:outerShdw>
                </a:effectLst>
              </a:rPr>
              <a:t>e-mail</a:t>
            </a:r>
            <a:r>
              <a:rPr lang="ru-RU" dirty="0">
                <a:ln w="0"/>
                <a:solidFill>
                  <a:schemeClr val="tx1"/>
                </a:solidFill>
                <a:effectLst>
                  <a:outerShdw blurRad="38100" dist="19050" dir="2700000" algn="tl" rotWithShape="0">
                    <a:schemeClr val="dk1">
                      <a:alpha val="40000"/>
                    </a:schemeClr>
                  </a:outerShdw>
                </a:effectLst>
              </a:rPr>
              <a:t>:</a:t>
            </a:r>
            <a:r>
              <a:rPr lang="en-US" dirty="0" smtClean="0">
                <a:ln w="0"/>
                <a:solidFill>
                  <a:schemeClr val="tx1"/>
                </a:solidFill>
                <a:effectLst>
                  <a:outerShdw blurRad="38100" dist="19050" dir="2700000" algn="tl" rotWithShape="0">
                    <a:schemeClr val="dk1">
                      <a:alpha val="40000"/>
                    </a:schemeClr>
                  </a:outerShdw>
                </a:effectLst>
              </a:rPr>
              <a:t> phl-osh@mail.ru</a:t>
            </a:r>
            <a:endParaRPr lang="ru-RU" dirty="0" smtClean="0">
              <a:ln w="0"/>
              <a:effectLst>
                <a:outerShdw blurRad="38100" dist="19050" dir="2700000" algn="tl" rotWithShape="0">
                  <a:schemeClr val="dk1">
                    <a:alpha val="40000"/>
                  </a:schemeClr>
                </a:outerShdw>
              </a:effectLst>
            </a:endParaRPr>
          </a:p>
        </p:txBody>
      </p:sp>
      <p:sp>
        <p:nvSpPr>
          <p:cNvPr id="6" name="Прямоугольник 5"/>
          <p:cNvSpPr/>
          <p:nvPr/>
        </p:nvSpPr>
        <p:spPr>
          <a:xfrm>
            <a:off x="3903151" y="7742926"/>
            <a:ext cx="256624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ru-RU" b="0" cap="none" spc="0" dirty="0" smtClean="0">
                <a:ln w="0"/>
                <a:solidFill>
                  <a:schemeClr val="tx1"/>
                </a:solidFill>
                <a:effectLst>
                  <a:outerShdw blurRad="38100" dist="19050" dir="2700000" algn="tl" rotWithShape="0">
                    <a:schemeClr val="dk1">
                      <a:alpha val="40000"/>
                    </a:schemeClr>
                  </a:outerShdw>
                </a:effectLst>
              </a:rPr>
              <a:t>Печатается с мая 2017 года</a:t>
            </a:r>
            <a:endParaRPr lang="ru-RU" dirty="0" smtClean="0">
              <a:ln w="0"/>
              <a:effectLst>
                <a:outerShdw blurRad="38100" dist="19050" dir="2700000" algn="tl" rotWithShape="0">
                  <a:schemeClr val="dk1">
                    <a:alpha val="40000"/>
                  </a:schemeClr>
                </a:outerShdw>
              </a:effectLst>
            </a:endParaRPr>
          </a:p>
        </p:txBody>
      </p:sp>
      <p:sp>
        <p:nvSpPr>
          <p:cNvPr id="7" name="Прямоугольник 6"/>
          <p:cNvSpPr/>
          <p:nvPr/>
        </p:nvSpPr>
        <p:spPr>
          <a:xfrm>
            <a:off x="5699051" y="8389257"/>
            <a:ext cx="1052221" cy="923330"/>
          </a:xfrm>
          <a:prstGeom prst="rect">
            <a:avLst/>
          </a:prstGeom>
          <a:noFill/>
        </p:spPr>
        <p:txBody>
          <a:bodyPr wrap="square" lIns="91440" tIns="45720" rIns="91440" bIns="45720">
            <a:spAutoFit/>
          </a:bodyPr>
          <a:lstStyle/>
          <a:p>
            <a:pPr algn="ctr"/>
            <a:r>
              <a:rPr lang="ru-RU" sz="5400" dirty="0" smtClean="0">
                <a:ln w="0"/>
                <a:effectLst>
                  <a:outerShdw blurRad="38100" dist="19050" dir="2700000" algn="tl" rotWithShape="0">
                    <a:schemeClr val="dk1">
                      <a:alpha val="40000"/>
                    </a:schemeClr>
                  </a:outerShdw>
                </a:effectLst>
              </a:rPr>
              <a:t>12</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0090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4801" y="659360"/>
            <a:ext cx="6271260" cy="7642157"/>
          </a:xfrm>
          <a:prstGeom prst="rect">
            <a:avLst/>
          </a:prstGeom>
        </p:spPr>
        <p:style>
          <a:lnRef idx="2">
            <a:schemeClr val="dk1"/>
          </a:lnRef>
          <a:fillRef idx="1">
            <a:schemeClr val="lt1"/>
          </a:fillRef>
          <a:effectRef idx="0">
            <a:schemeClr val="dk1"/>
          </a:effectRef>
          <a:fontRef idx="minor">
            <a:schemeClr val="dk1"/>
          </a:fontRef>
        </p:style>
        <p:txBody>
          <a:bodyPr wrap="square" numCol="2">
            <a:spAutoFit/>
          </a:bodyPr>
          <a:lstStyle/>
          <a:p>
            <a:pPr algn="ctr">
              <a:lnSpc>
                <a:spcPct val="115000"/>
              </a:lnSpc>
              <a:spcAft>
                <a:spcPts val="1000"/>
              </a:spcAft>
            </a:pPr>
            <a:r>
              <a:rPr lang="kk-KZ" sz="1400" b="1" i="1" dirty="0">
                <a:latin typeface="Times New Roman" panose="02020603050405020304" pitchFamily="18" charset="0"/>
                <a:ea typeface="Calibri" panose="020F0502020204030204" pitchFamily="34" charset="0"/>
                <a:cs typeface="Times New Roman" panose="02020603050405020304" pitchFamily="18" charset="0"/>
              </a:rPr>
              <a:t>Дәстүрлі өнеріміз өлмесін.</a:t>
            </a:r>
            <a:endParaRPr lang="ru-RU" sz="1400" b="1" i="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kk-KZ" sz="1000" dirty="0">
                <a:latin typeface="Times New Roman" panose="02020603050405020304" pitchFamily="18" charset="0"/>
                <a:ea typeface="Calibri" panose="020F0502020204030204" pitchFamily="34" charset="0"/>
                <a:cs typeface="Times New Roman" panose="02020603050405020304" pitchFamily="18" charset="0"/>
              </a:rPr>
              <a:t>Қазақ халқы материалдық мәдениетпен  рухани мәдениетті қатар өрбітіп, қазаққа тән айтыс өнерін жыр өнерінен бөлген емес. Айтыскер ақындар елдің мұңын мұңдап, жоғын жоқтаса жыршы жыраулар көне мен жаңаның арасындағы алтын көпір іспетті. Көшпелі өмір аясында қалыптасып, хандық дәуірде айрықша дамыған мәдениет саласы — жыраулық өнердің тарихи бас­тауын сонау Күлтегін, Тоныкөк, біздер айтып жүрген Орхон Енисей жазуларынан, сына тасқа қашап жазылған Естеміс-Бұмын қағандарға арналған мадақ жырларынан аңғаруға болар. Одан кейінгі кезеңдерде өткен Қорқыт ата, Сыпыра жырау, Кетбұға, Асан қайғы, Шалкиіз, Доспамбет, Қазтуған, Үмбетей, Бұқар жыраулардың тізбегі жалғасады. Бүгінгі күні дәстүрлі жыраулық өнерді жанына серік еткендер ессіз әуендерге еліктегендердің көлеңкесінде қалғандай. Жоқ десек артық айқандық болар, дәстүрлі ән айтушы Қайрат Байболсынов, Айгүл Қосанова, Сәуле Жанпейісова, Ұлжан Байболсынова, Ерлан Рысқали, сияқты азаматтар баршылық. Бірақ қазақ даласында  елді жинап жақ құрғатпай, таңды таңға ұрып  талай жыр дастанды ешбір жазбасыз, баспасыз бізге жеткізген  халықтық этнопедагогиканың құдіреті  тым ерекше.</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540385" algn="l"/>
              </a:tabLst>
            </a:pPr>
            <a:r>
              <a:rPr lang="kk-KZ" sz="1000" dirty="0">
                <a:latin typeface="Times New Roman" panose="02020603050405020304" pitchFamily="18" charset="0"/>
                <a:ea typeface="Calibri" panose="020F0502020204030204" pitchFamily="34" charset="0"/>
                <a:cs typeface="Times New Roman" panose="02020603050405020304" pitchFamily="18" charset="0"/>
              </a:rPr>
              <a:t>               Осы орайда ХХ ғасырдың 80 жылдарындағы бала кезім есіме түседі. Ауылға келін түсіп, бесік той, сүндет той сияқты қуанышты жағдайда ат шаптырып, көкпар тарттырып, жыр жырлатып той тойланатын. Тойдың қонақасы күні түс қайта ауылдың орта жасы мен қариялары жыр тыңдау үшін тойханаға ағылатын. Той болатын үйді тойхана деп атаушы еді. Аталарымыз оюлы шапанын киіп, әжелеріміз  ақ жаулықпен сәнденіп, жас келіндер бой түзеп тойханаға беттегенде шіркін бала көңіліміз толқып, өзімізді тап бір ұлан асыр тойдың себепшісіндей сезініп асыр салатынбыз. Түс ауа  кешкі салқынмен нақышына келтіріп айтылған жыр дастандар кез келген тойдың сәнін келтіретін. Сол кездегі арасында тамағын жібітіп алып ел жатқанша жыр жырлайтын  жыраулардың қатары  бүгінгі күні жоққа айналды. Жақсы жыршыларды той иелері ауыл аралап тауып тойға шақыратын. Жыршылардың  белгілі бір мөлшердегі ақысы болмаса да  еңбегін той иесінің ризашылығына қарай тайлақ беріп, тайша беріп  бағалайтын. Әрине материалдық жағдайына байланысты жыраусыз өткізілген тойды ел ішінде </a:t>
            </a:r>
            <a:r>
              <a:rPr lang="kk-KZ" sz="1000" i="1" dirty="0">
                <a:latin typeface="Times New Roman" panose="02020603050405020304" pitchFamily="18" charset="0"/>
                <a:ea typeface="Calibri" panose="020F0502020204030204" pitchFamily="34" charset="0"/>
                <a:cs typeface="Times New Roman" panose="02020603050405020304" pitchFamily="18" charset="0"/>
              </a:rPr>
              <a:t>садақа сияқты тып-тыныш өтті</a:t>
            </a:r>
            <a:r>
              <a:rPr lang="kk-KZ" sz="1000" dirty="0">
                <a:latin typeface="Times New Roman" panose="02020603050405020304" pitchFamily="18" charset="0"/>
                <a:ea typeface="Calibri" panose="020F0502020204030204" pitchFamily="34" charset="0"/>
                <a:cs typeface="Times New Roman" panose="02020603050405020304" pitchFamily="18" charset="0"/>
              </a:rPr>
              <a:t> деп сөз ететіндер де кездесетін. Бір қызығы кеше ғана өткен күндерді ертегі сияқты еске алып отырмын. «Елу жылда ел жаңа»  деп әр елу жыл сайын жаңарған елде әдет-ғұрыптар осылай сағымға айнала берсе бір күндері қасиетті қара домбырамызды да сағынышпен еске алып отырмасақ еді. Қазіргі күні жыраулық дәстүрдің дамыған ортасы  Маңғыстау, Атырау алқабы, Сыр бойы және Жетісу өлкесі болса бір кездері жерұйық атанған Арқа төсінде Біржан сал, Ақан сері, Үкілі Ыбырай, Сәкендердің өскен жерінде солардың  жолын жалғаушылар  неге саябырсыды. Мектеп табалдырығында оқушыларды  жатқа айту, мәнерлеп оқу өнеріне баулып  «Абай оқулары», «Мұқағали оқулары», «Махамбет оқулары» сияқты неше түрлі сайыстарға дайындаймыз. Бірақ осы бастаулар мәдени мұрамызды сақтап келешек ұрпаққа аманаттауға жеткіліктіме? Ауыл мектептерінде домбыра үйірмелері мен дәстүрлі музыка орталықтары жұмыс істесе осы бір өзекті мәселе жолға түсер еді. Көне</a:t>
            </a:r>
            <a:r>
              <a:rPr lang="kk-KZ" sz="1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kk-KZ" sz="1000" dirty="0" smtClean="0">
                <a:latin typeface="Times New Roman" panose="02020603050405020304" pitchFamily="18" charset="0"/>
                <a:ea typeface="Calibri" panose="020F0502020204030204" pitchFamily="34" charset="0"/>
                <a:cs typeface="Times New Roman" panose="02020603050405020304" pitchFamily="18" charset="0"/>
              </a:rPr>
              <a:t>дәуірлерен </a:t>
            </a:r>
            <a:r>
              <a:rPr lang="kk-KZ" sz="1000" dirty="0">
                <a:latin typeface="Times New Roman" panose="02020603050405020304" pitchFamily="18" charset="0"/>
                <a:ea typeface="Calibri" panose="020F0502020204030204" pitchFamily="34" charset="0"/>
                <a:cs typeface="Times New Roman" panose="02020603050405020304" pitchFamily="18" charset="0"/>
              </a:rPr>
              <a:t>тамыр тартатын жыраулық дәстүр  —  ел, қоғам тағдыры, ата-бабаларымыздың ерлік, елдік іс — әрекеттерін, салт-дәстүрін  кейінгі ұрпаққа жеткізу жолында таптырмас рухани мұра  болып табылады. Биік рухпен елдің мұң-шерін, арман-мақсатын еш бүкпесіз  ашық айтатын, кешегі Біржан мен Ақанның, Ыбырай мен Сәкеннің жолын жаңғыртатын мұрагер жыраулар  қазақтықтан қол үзе жаздап қайта жанданған Арқада қайта жаңғырса екен...</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540385" algn="l"/>
              </a:tabLst>
            </a:pPr>
            <a:r>
              <a:rPr lang="kk-KZ" sz="1000" dirty="0">
                <a:latin typeface="Times New Roman" panose="02020603050405020304" pitchFamily="18" charset="0"/>
                <a:ea typeface="Calibri" panose="020F0502020204030204" pitchFamily="34" charset="0"/>
                <a:cs typeface="Times New Roman" panose="02020603050405020304" pitchFamily="18" charset="0"/>
              </a:rPr>
              <a:t> </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540385" algn="l"/>
              </a:tabLst>
            </a:pPr>
            <a:r>
              <a:rPr lang="kk-KZ" sz="1000" dirty="0">
                <a:latin typeface="Times New Roman" panose="02020603050405020304" pitchFamily="18" charset="0"/>
                <a:ea typeface="Calibri" panose="020F0502020204030204" pitchFamily="34" charset="0"/>
                <a:cs typeface="Times New Roman" panose="02020603050405020304" pitchFamily="18" charset="0"/>
              </a:rPr>
              <a:t>Зеренді ауданы әкімдігінің «Пухальск негізгі мектебі» КММ.</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540385" algn="l"/>
              </a:tabLst>
            </a:pPr>
            <a:r>
              <a:rPr lang="kk-KZ" sz="1000" dirty="0">
                <a:latin typeface="Times New Roman" panose="02020603050405020304" pitchFamily="18" charset="0"/>
                <a:ea typeface="Calibri" panose="020F0502020204030204" pitchFamily="34" charset="0"/>
                <a:cs typeface="Times New Roman" panose="02020603050405020304" pitchFamily="18" charset="0"/>
              </a:rPr>
              <a:t>Тарих пәнінің мұғалімі Надирова Санжан Ибраевна.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205419" y="197695"/>
            <a:ext cx="2352067"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2400" b="0" cap="none" spc="0" dirty="0" smtClean="0">
                <a:ln w="0"/>
                <a:solidFill>
                  <a:schemeClr val="tx1"/>
                </a:solidFill>
                <a:effectLst>
                  <a:outerShdw blurRad="38100" dist="19050" dir="2700000" algn="tl" rotWithShape="0">
                    <a:schemeClr val="dk1">
                      <a:alpha val="40000"/>
                    </a:schemeClr>
                  </a:outerShdw>
                </a:effectLst>
              </a:rPr>
              <a:t>Изба-читальня</a:t>
            </a:r>
            <a:endParaRPr lang="ru-RU" sz="2400" b="0" cap="none" spc="0" dirty="0">
              <a:ln w="0"/>
              <a:solidFill>
                <a:schemeClr val="tx1"/>
              </a:solidFill>
              <a:effectLst>
                <a:outerShdw blurRad="38100" dist="19050" dir="2700000" algn="tl" rotWithShape="0">
                  <a:schemeClr val="dk1">
                    <a:alpha val="40000"/>
                  </a:schemeClr>
                </a:outerShdw>
              </a:effectLst>
            </a:endParaRPr>
          </a:p>
        </p:txBody>
      </p:sp>
      <p:sp>
        <p:nvSpPr>
          <p:cNvPr id="6" name="Прямоугольник 5"/>
          <p:cNvSpPr/>
          <p:nvPr/>
        </p:nvSpPr>
        <p:spPr>
          <a:xfrm>
            <a:off x="6313714" y="8389257"/>
            <a:ext cx="437558" cy="923330"/>
          </a:xfrm>
          <a:prstGeom prst="rect">
            <a:avLst/>
          </a:prstGeom>
          <a:noFill/>
        </p:spPr>
        <p:txBody>
          <a:bodyPr wrap="square" lIns="91440" tIns="45720" rIns="91440" bIns="45720">
            <a:spAutoFit/>
          </a:bodyPr>
          <a:lstStyle/>
          <a:p>
            <a:pPr algn="ctr"/>
            <a:r>
              <a:rPr lang="ru-RU" sz="5400" dirty="0" smtClean="0">
                <a:ln w="0"/>
                <a:effectLst>
                  <a:outerShdw blurRad="38100" dist="19050" dir="2700000" algn="tl" rotWithShape="0">
                    <a:schemeClr val="dk1">
                      <a:alpha val="40000"/>
                    </a:schemeClr>
                  </a:outerShdw>
                </a:effectLst>
              </a:rPr>
              <a:t>2</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2063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0075" y="3200400"/>
            <a:ext cx="5972175" cy="4572000"/>
          </a:xfrm>
          <a:prstGeom prst="rect">
            <a:avLst/>
          </a:prstGeom>
        </p:spPr>
        <p:txBody>
          <a:bodyPr wrap="square" numCol="2">
            <a:spAutoFit/>
          </a:bodyPr>
          <a:lstStyle/>
          <a:p>
            <a:pPr>
              <a:lnSpc>
                <a:spcPct val="115000"/>
              </a:lnSpc>
              <a:spcAft>
                <a:spcPts val="1000"/>
              </a:spcAft>
            </a:pPr>
            <a:r>
              <a:rPr lang="ru-RU"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Мои впечатления о курсах предмета «Самопознание » в Алматы.</a:t>
            </a:r>
            <a:endParaRPr lang="ru-RU" sz="1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ru-RU"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Рассматривая в журналах фотографии центра «</a:t>
            </a:r>
            <a:r>
              <a:rPr lang="ru-RU"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Бобек</a:t>
            </a:r>
            <a:r>
              <a:rPr lang="ru-RU"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я даже представить себе не могла, что через несколько лет окажусь в фонтанном зале школы –гимназии (мысли могут </a:t>
            </a:r>
            <a:r>
              <a:rPr lang="ru-RU"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материлизоваться</a:t>
            </a:r>
            <a:r>
              <a:rPr lang="ru-RU"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Сказать получила впечатление от пребывания во втором «</a:t>
            </a:r>
            <a:r>
              <a:rPr lang="ru-RU" sz="1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Бобеке</a:t>
            </a:r>
            <a:r>
              <a:rPr lang="ru-RU"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значит ничего не сказать. Удивительное место, там красиво все: деревья, розы (нам северянам особенно радовало глаз, хотелось понюхать каждый цветок), газоны, горы… Когда домашние спрашивали: «Как там?»  Отвечала «Я живу в раю.» </a:t>
            </a:r>
            <a:endParaRPr lang="ru-RU" sz="1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ru-RU"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Самопознание – особый предмет, у которого есть свои методы и приемы, которые являются инструментом в руках учителя  и отличаются от других дисциплин, тем, что </a:t>
            </a:r>
            <a:r>
              <a:rPr lang="ru-RU" sz="1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является образованием для сердца и призвано  дополнить современное образование внутренним, нравственно – духовным смыслом.</a:t>
            </a:r>
            <a:endParaRPr lang="ru-RU" sz="1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ru-RU"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Процесс </a:t>
            </a:r>
            <a:r>
              <a:rPr lang="ru-RU"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самопознания</a:t>
            </a:r>
            <a:r>
              <a:rPr lang="ru-RU"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развивается постепенно, часто неосознанно и не всегда просто. Приходится переосмысливать, мучительно думать, иногда мысли приходят как бы ниоткуда, но это большой труд сердца. И не только детского, сам тоже меняешься…</a:t>
            </a:r>
            <a:endParaRPr lang="ru-RU" sz="1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ru-RU"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Квалификация  учителя и ее постоянное повышение являются важными факторами при преподавании  предмета,</a:t>
            </a:r>
            <a:r>
              <a:rPr lang="ru-RU" sz="10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ru-RU"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это жизненная необходимость. Процесс обучения в центре заставляет поднапрячься, вложить много сил  и энергии  для реализации всех идей, которые нам предлагают преподаватели. Было нелегко и первый этап учебы пройден, сразу же попала во второй, в котором нужно провести уроки, интегрировать самопознание в предмет естественно-математического цикла, поработать с учителями и родителями, конечно же не забыть внеурочную деятельность, и все домашние задания требуют решения, а времени мало . Но учителя не бояться трудностей и не только учат детей, но и всю жизнь учатся сами.</a:t>
            </a:r>
            <a:endParaRPr lang="ru-RU" sz="1000" dirty="0">
              <a:latin typeface="Calibri" panose="020F0502020204030204" pitchFamily="34" charset="0"/>
              <a:ea typeface="Times New Roman" panose="02020603050405020304" pitchFamily="18" charset="0"/>
              <a:cs typeface="Times New Roman" panose="02020603050405020304" pitchFamily="18" charset="0"/>
            </a:endParaRPr>
          </a:p>
          <a:p>
            <a:pPr algn="r">
              <a:spcAft>
                <a:spcPts val="0"/>
              </a:spcAft>
            </a:pPr>
            <a:r>
              <a:rPr lang="ru-RU" sz="1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latin typeface="Calibri" panose="020F0502020204030204" pitchFamily="34" charset="0"/>
              <a:ea typeface="Times New Roman" panose="02020603050405020304" pitchFamily="18" charset="0"/>
              <a:cs typeface="Times New Roman" panose="02020603050405020304" pitchFamily="18" charset="0"/>
            </a:endParaRPr>
          </a:p>
          <a:p>
            <a:pPr algn="r">
              <a:spcAft>
                <a:spcPts val="0"/>
              </a:spcAft>
            </a:pPr>
            <a:r>
              <a:rPr lang="ru-RU"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Учитель самопознания</a:t>
            </a:r>
            <a:endParaRPr lang="ru-RU" sz="1000" dirty="0">
              <a:latin typeface="Calibri" panose="020F0502020204030204" pitchFamily="34" charset="0"/>
              <a:ea typeface="Times New Roman" panose="02020603050405020304" pitchFamily="18" charset="0"/>
              <a:cs typeface="Times New Roman" panose="02020603050405020304" pitchFamily="18" charset="0"/>
            </a:endParaRPr>
          </a:p>
          <a:p>
            <a:pPr algn="r">
              <a:spcAft>
                <a:spcPts val="0"/>
              </a:spcAft>
            </a:pPr>
            <a:r>
              <a:rPr lang="ru-RU" sz="1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Алеева</a:t>
            </a:r>
            <a:r>
              <a:rPr lang="ru-RU"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Найля</a:t>
            </a:r>
            <a:r>
              <a:rPr lang="ru-RU"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Зарифовна</a:t>
            </a:r>
            <a:endParaRPr lang="ru-RU" sz="1000" dirty="0">
              <a:latin typeface="Calibri" panose="020F0502020204030204" pitchFamily="34" charset="0"/>
              <a:ea typeface="Times New Roman" panose="02020603050405020304" pitchFamily="18" charset="0"/>
              <a:cs typeface="Times New Roman" panose="02020603050405020304" pitchFamily="18" charset="0"/>
            </a:endParaRPr>
          </a:p>
          <a:p>
            <a:pPr algn="r">
              <a:spcAft>
                <a:spcPts val="0"/>
              </a:spcAft>
            </a:pPr>
            <a:r>
              <a:rPr lang="ru-RU" sz="1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6223" r="24462"/>
          <a:stretch/>
        </p:blipFill>
        <p:spPr>
          <a:xfrm>
            <a:off x="3800474" y="771984"/>
            <a:ext cx="2400300" cy="2228391"/>
          </a:xfrm>
          <a:prstGeom prst="rect">
            <a:avLst/>
          </a:prstGeom>
        </p:spPr>
      </p:pic>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14256" t="783" r="15431" b="37499"/>
          <a:stretch/>
        </p:blipFill>
        <p:spPr>
          <a:xfrm>
            <a:off x="514349" y="942975"/>
            <a:ext cx="3429001" cy="2257425"/>
          </a:xfrm>
          <a:prstGeom prst="rect">
            <a:avLst/>
          </a:prstGeom>
          <a:effectLst>
            <a:softEdge rad="317500"/>
          </a:effectLst>
        </p:spPr>
      </p:pic>
      <p:sp>
        <p:nvSpPr>
          <p:cNvPr id="5" name="Прямоугольник 4"/>
          <p:cNvSpPr/>
          <p:nvPr/>
        </p:nvSpPr>
        <p:spPr>
          <a:xfrm>
            <a:off x="2177144" y="164982"/>
            <a:ext cx="2772228"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2400" b="0" cap="none" spc="0" dirty="0" smtClean="0">
                <a:ln w="0"/>
                <a:solidFill>
                  <a:schemeClr val="tx1"/>
                </a:solidFill>
                <a:effectLst>
                  <a:outerShdw blurRad="38100" dist="19050" dir="2700000" algn="tl" rotWithShape="0">
                    <a:schemeClr val="dk1">
                      <a:alpha val="40000"/>
                    </a:schemeClr>
                  </a:outerShdw>
                </a:effectLst>
              </a:rPr>
              <a:t>Изба-читальня</a:t>
            </a:r>
            <a:endParaRPr lang="ru-RU" sz="2400" b="0" cap="none" spc="0" dirty="0">
              <a:ln w="0"/>
              <a:solidFill>
                <a:schemeClr val="tx1"/>
              </a:solidFill>
              <a:effectLst>
                <a:outerShdw blurRad="38100" dist="19050" dir="2700000" algn="tl" rotWithShape="0">
                  <a:schemeClr val="dk1">
                    <a:alpha val="40000"/>
                  </a:schemeClr>
                </a:outerShdw>
              </a:effectLst>
            </a:endParaRPr>
          </a:p>
        </p:txBody>
      </p:sp>
      <p:sp>
        <p:nvSpPr>
          <p:cNvPr id="6" name="Прямоугольник 5"/>
          <p:cNvSpPr/>
          <p:nvPr/>
        </p:nvSpPr>
        <p:spPr>
          <a:xfrm>
            <a:off x="6313714" y="8389257"/>
            <a:ext cx="437558" cy="923330"/>
          </a:xfrm>
          <a:prstGeom prst="rect">
            <a:avLst/>
          </a:prstGeom>
          <a:noFill/>
        </p:spPr>
        <p:txBody>
          <a:bodyPr wrap="square" lIns="91440" tIns="45720" rIns="91440" bIns="45720">
            <a:spAutoFit/>
          </a:bodyPr>
          <a:lstStyle/>
          <a:p>
            <a:pPr algn="ctr"/>
            <a:r>
              <a:rPr lang="ru-RU" sz="5400" dirty="0" smtClean="0">
                <a:ln w="0"/>
                <a:effectLst>
                  <a:outerShdw blurRad="38100" dist="19050" dir="2700000" algn="tl" rotWithShape="0">
                    <a:schemeClr val="dk1">
                      <a:alpha val="40000"/>
                    </a:schemeClr>
                  </a:outerShdw>
                </a:effectLst>
              </a:rPr>
              <a:t>3</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5267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04850" y="1238905"/>
            <a:ext cx="5657850" cy="3923645"/>
          </a:xfrm>
          <a:prstGeom prst="rect">
            <a:avLst/>
          </a:prstGeom>
        </p:spPr>
        <p:txBody>
          <a:bodyPr wrap="square" numCol="2">
            <a:spAutoFit/>
          </a:bodyPr>
          <a:lstStyle/>
          <a:p>
            <a:r>
              <a:rPr lang="kk-KZ" sz="1100" dirty="0">
                <a:latin typeface="Times New Roman" panose="02020603050405020304" pitchFamily="18" charset="0"/>
              </a:rPr>
              <a:t>Привет читателям нашей школьной весточки «</a:t>
            </a:r>
            <a:r>
              <a:rPr lang="en-US" sz="1100" dirty="0">
                <a:latin typeface="Times New Roman" panose="02020603050405020304" pitchFamily="18" charset="0"/>
              </a:rPr>
              <a:t>My </a:t>
            </a:r>
            <a:r>
              <a:rPr lang="en-US" sz="1100" dirty="0" smtClean="0">
                <a:latin typeface="Times New Roman" panose="02020603050405020304" pitchFamily="18" charset="0"/>
              </a:rPr>
              <a:t>School</a:t>
            </a:r>
            <a:r>
              <a:rPr lang="ru-RU" sz="1100" dirty="0">
                <a:latin typeface="Times New Roman" panose="02020603050405020304" pitchFamily="18" charset="0"/>
              </a:rPr>
              <a:t>»</a:t>
            </a:r>
            <a:r>
              <a:rPr lang="kk-KZ" sz="1100" dirty="0">
                <a:latin typeface="Times New Roman" panose="02020603050405020304" pitchFamily="18" charset="0"/>
              </a:rPr>
              <a:t>!!! В рубрике «Человек месяца!» Мы хотели рассказать о замечательной девочке нашей школы. Это Лидочка с кавказкой пленницы, спортсменка, комсомолка, красавица! Пообщавшись с ней вы поймете какой она открытый человек! Как интересно с ней общаться! Все эти слова о Акчуриной Анжелике, ученице 9 класса.Она по своей натуре очень активная.Её способности в спорте начали проявляться ещё в начальных классах.В 4-ом классе она получила 2-ое место по легкой атлетике.В 6-ом классе 2-ое место по  тоғыз құмалақ, в 8-ом классе первенство  в беге на 1500 метров и 2-ое место в беге на 400 метров. В 9-ом классе стала победительницей  в соревнованиях по легкой атлетике (дистанция 3000 метров). Спортивный азарт и желание испытать себя на прочность помогли справиться с неуверенностью и сомнениями.   Как говорит сама Анжелика </a:t>
            </a:r>
            <a:r>
              <a:rPr lang="ru-RU" sz="1100" dirty="0">
                <a:latin typeface="Times New Roman" panose="02020603050405020304" pitchFamily="18" charset="0"/>
              </a:rPr>
              <a:t>«Я занимаюсь спортом уже 6 лет, и за </a:t>
            </a:r>
            <a:r>
              <a:rPr lang="ru-RU" sz="1100" dirty="0" err="1" smtClean="0">
                <a:latin typeface="Times New Roman" panose="02020603050405020304" pitchFamily="18" charset="0"/>
              </a:rPr>
              <a:t>эт</a:t>
            </a:r>
            <a:r>
              <a:rPr lang="kk-KZ" sz="1100" dirty="0" smtClean="0">
                <a:latin typeface="Times New Roman" panose="02020603050405020304" pitchFamily="18" charset="0"/>
              </a:rPr>
              <a:t>о время</a:t>
            </a:r>
            <a:r>
              <a:rPr lang="ru-RU" sz="1100" dirty="0" smtClean="0">
                <a:latin typeface="Times New Roman" panose="02020603050405020304" pitchFamily="18" charset="0"/>
              </a:rPr>
              <a:t> </a:t>
            </a:r>
            <a:r>
              <a:rPr lang="ru-RU" sz="1100" dirty="0">
                <a:latin typeface="Times New Roman" panose="02020603050405020304" pitchFamily="18" charset="0"/>
              </a:rPr>
              <a:t>я поняла , что спорт это основная часть моей жизни. Я хочу выразить слова благодарности своим наставникам: </a:t>
            </a:r>
            <a:r>
              <a:rPr lang="ru-RU" sz="1100" dirty="0" err="1">
                <a:latin typeface="Times New Roman" panose="02020603050405020304" pitchFamily="18" charset="0"/>
              </a:rPr>
              <a:t>Оспанову</a:t>
            </a:r>
            <a:r>
              <a:rPr lang="ru-RU" sz="1100" dirty="0">
                <a:latin typeface="Times New Roman" panose="02020603050405020304" pitchFamily="18" charset="0"/>
              </a:rPr>
              <a:t> К.Х. и </a:t>
            </a:r>
            <a:r>
              <a:rPr lang="ru-RU" sz="1100" dirty="0" err="1">
                <a:latin typeface="Times New Roman" panose="02020603050405020304" pitchFamily="18" charset="0"/>
              </a:rPr>
              <a:t>Жилкайдарову</a:t>
            </a:r>
            <a:r>
              <a:rPr lang="ru-RU" sz="1100" dirty="0">
                <a:latin typeface="Times New Roman" panose="02020603050405020304" pitchFamily="18" charset="0"/>
              </a:rPr>
              <a:t> А.К. Занимайтесь спортом и любите его</a:t>
            </a:r>
            <a:r>
              <a:rPr lang="ru-RU" sz="1100" dirty="0" smtClean="0">
                <a:latin typeface="Times New Roman" panose="02020603050405020304" pitchFamily="18" charset="0"/>
              </a:rPr>
              <a:t>!»</a:t>
            </a:r>
          </a:p>
          <a:p>
            <a:r>
              <a:rPr lang="ru-RU" sz="1100" dirty="0" smtClean="0">
                <a:effectLst/>
                <a:latin typeface="Times New Roman" panose="02020603050405020304" pitchFamily="18" charset="0"/>
              </a:rPr>
              <a:t>                                              </a:t>
            </a:r>
            <a:r>
              <a:rPr lang="ru-RU" sz="1100" dirty="0" err="1" smtClean="0">
                <a:effectLst/>
                <a:latin typeface="Times New Roman" panose="02020603050405020304" pitchFamily="18" charset="0"/>
              </a:rPr>
              <a:t>Максимчук</a:t>
            </a:r>
            <a:r>
              <a:rPr lang="ru-RU" sz="1100" dirty="0" smtClean="0">
                <a:effectLst/>
                <a:latin typeface="Times New Roman" panose="02020603050405020304" pitchFamily="18" charset="0"/>
              </a:rPr>
              <a:t> М.</a:t>
            </a:r>
          </a:p>
          <a:p>
            <a:r>
              <a:rPr lang="ru-RU" sz="1100" dirty="0" smtClean="0">
                <a:latin typeface="Times New Roman" panose="02020603050405020304" pitchFamily="18" charset="0"/>
              </a:rPr>
              <a:t>                 </a:t>
            </a:r>
            <a:r>
              <a:rPr lang="ru-RU" sz="1100" dirty="0" err="1" smtClean="0">
                <a:latin typeface="Times New Roman" panose="02020603050405020304" pitchFamily="18" charset="0"/>
              </a:rPr>
              <a:t>Корресподент</a:t>
            </a:r>
            <a:r>
              <a:rPr lang="ru-RU" sz="1100" dirty="0" smtClean="0">
                <a:latin typeface="Times New Roman" panose="02020603050405020304" pitchFamily="18" charset="0"/>
              </a:rPr>
              <a:t>  газеты «</a:t>
            </a:r>
            <a:r>
              <a:rPr lang="en-US" sz="1100" dirty="0" smtClean="0">
                <a:latin typeface="Times New Roman" panose="02020603050405020304" pitchFamily="18" charset="0"/>
              </a:rPr>
              <a:t>My School</a:t>
            </a:r>
            <a:r>
              <a:rPr lang="ru-RU" sz="1100" dirty="0" smtClean="0">
                <a:latin typeface="Times New Roman" panose="02020603050405020304" pitchFamily="18" charset="0"/>
              </a:rPr>
              <a:t>»</a:t>
            </a:r>
            <a:endParaRPr lang="ru-RU" sz="1100" dirty="0">
              <a:effectLst/>
            </a:endParaRPr>
          </a:p>
        </p:txBody>
      </p:sp>
      <p:sp>
        <p:nvSpPr>
          <p:cNvPr id="4" name="Прямоугольник 3"/>
          <p:cNvSpPr/>
          <p:nvPr/>
        </p:nvSpPr>
        <p:spPr>
          <a:xfrm>
            <a:off x="1466849" y="209549"/>
            <a:ext cx="4429125"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2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Человек месяца</a:t>
            </a:r>
            <a:endParaRPr lang="ru-RU"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3775" y="2903221"/>
            <a:ext cx="3047999" cy="2286000"/>
          </a:xfrm>
          <a:prstGeom prst="rect">
            <a:avLst/>
          </a:prstGeom>
          <a:effectLst>
            <a:softEdge rad="1270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50" y="5215891"/>
            <a:ext cx="3886200" cy="2914650"/>
          </a:xfrm>
          <a:prstGeom prst="rect">
            <a:avLst/>
          </a:prstGeom>
          <a:effectLst>
            <a:softEdge rad="317500"/>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9487">
            <a:off x="4591050" y="5242562"/>
            <a:ext cx="2024948" cy="2159944"/>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675885">
            <a:off x="218235" y="383236"/>
            <a:ext cx="1248614" cy="828998"/>
          </a:xfrm>
          <a:prstGeom prst="rect">
            <a:avLst/>
          </a:prstGeom>
          <a:effectLst>
            <a:softEdge rad="63500"/>
          </a:effectLst>
        </p:spPr>
      </p:pic>
      <p:sp>
        <p:nvSpPr>
          <p:cNvPr id="10" name="Прямоугольник 9"/>
          <p:cNvSpPr/>
          <p:nvPr/>
        </p:nvSpPr>
        <p:spPr>
          <a:xfrm>
            <a:off x="6313714" y="8389257"/>
            <a:ext cx="437558" cy="923330"/>
          </a:xfrm>
          <a:prstGeom prst="rect">
            <a:avLst/>
          </a:prstGeom>
          <a:noFill/>
        </p:spPr>
        <p:txBody>
          <a:bodyPr wrap="square" lIns="91440" tIns="45720" rIns="91440" bIns="45720">
            <a:spAutoFit/>
          </a:bodyPr>
          <a:lstStyle/>
          <a:p>
            <a:pPr algn="ctr"/>
            <a:r>
              <a:rPr lang="ru-RU" sz="5400" dirty="0" smtClean="0">
                <a:ln w="0"/>
                <a:effectLst>
                  <a:outerShdw blurRad="38100" dist="19050" dir="2700000" algn="tl" rotWithShape="0">
                    <a:schemeClr val="dk1">
                      <a:alpha val="40000"/>
                    </a:schemeClr>
                  </a:outerShdw>
                </a:effectLst>
              </a:rPr>
              <a:t>4</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3838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742" y="803477"/>
            <a:ext cx="5907313" cy="5693866"/>
          </a:xfrm>
          <a:prstGeom prst="rect">
            <a:avLst/>
          </a:prstGeom>
        </p:spPr>
        <p:txBody>
          <a:bodyPr wrap="square" numCol="2">
            <a:spAutoFit/>
          </a:bodyPr>
          <a:lstStyle/>
          <a:p>
            <a:r>
              <a:rPr lang="ru-RU" sz="1400" dirty="0" smtClean="0">
                <a:latin typeface="Times New Roman" panose="02020603050405020304" pitchFamily="18" charset="0"/>
              </a:rPr>
              <a:t>   </a:t>
            </a:r>
            <a:r>
              <a:rPr lang="ru-RU" b="1" i="1" dirty="0" smtClean="0">
                <a:latin typeface="Times New Roman" panose="02020603050405020304" pitchFamily="18" charset="0"/>
              </a:rPr>
              <a:t>Любимый </a:t>
            </a:r>
            <a:r>
              <a:rPr lang="ru-RU" b="1" i="1" dirty="0" err="1">
                <a:latin typeface="Times New Roman" panose="02020603050405020304" pitchFamily="18" charset="0"/>
              </a:rPr>
              <a:t>Достык</a:t>
            </a:r>
            <a:endParaRPr lang="ru-RU" b="1" i="1" dirty="0"/>
          </a:p>
          <a:p>
            <a:r>
              <a:rPr lang="ru-RU" sz="1400" dirty="0">
                <a:latin typeface="Times New Roman" panose="02020603050405020304" pitchFamily="18" charset="0"/>
              </a:rPr>
              <a:t>Мой любимый </a:t>
            </a:r>
            <a:r>
              <a:rPr lang="ru-RU" sz="1400" dirty="0" err="1">
                <a:latin typeface="Times New Roman" panose="02020603050405020304" pitchFamily="18" charset="0"/>
              </a:rPr>
              <a:t>Достык</a:t>
            </a:r>
            <a:r>
              <a:rPr lang="ru-RU" sz="1400" dirty="0">
                <a:latin typeface="Times New Roman" panose="02020603050405020304" pitchFamily="18" charset="0"/>
              </a:rPr>
              <a:t>…  наш любимый </a:t>
            </a:r>
            <a:r>
              <a:rPr lang="ru-RU" sz="1400" dirty="0" err="1">
                <a:latin typeface="Times New Roman" panose="02020603050405020304" pitchFamily="18" charset="0"/>
              </a:rPr>
              <a:t>Достык</a:t>
            </a:r>
            <a:r>
              <a:rPr lang="ru-RU" sz="1400" dirty="0">
                <a:latin typeface="Times New Roman" panose="02020603050405020304" pitchFamily="18" charset="0"/>
              </a:rPr>
              <a:t>…Моя работа вдохновляет меня каждый день. Рассказать обо всем? Мыслей в голове куча, полный  хоровод. О том, как нравится работать , заниматься любимым делом, делать это с огромным наслаждением и наблюдать за результатами. Люблю смотреть как вы радуетесь своим победам, и быть рядом с вами, когда не хватило совсем немножечко до финиша.  </a:t>
            </a:r>
            <a:endParaRPr lang="ru-RU" sz="1400" dirty="0"/>
          </a:p>
          <a:p>
            <a:r>
              <a:rPr lang="ru-RU" sz="1400" dirty="0">
                <a:latin typeface="Times New Roman" panose="02020603050405020304" pitchFamily="18" charset="0"/>
              </a:rPr>
              <a:t>Мы трудимся с вами уже третий год. Дорог каждый момент, потому что радость общения с вами дает возможность забыть о рутине повседневной работы, этот шквал положительных эмоций и позитива. Анализируя работу 2016-2017 учебного года, могу сказать , что поставленные задачи выполнены,  есть соответствующие результаты. Каждый член школьного объединения внес свою лепту. Думаю в этом году будет также весело, никто не останется в стороне. Мы сделаем еще один шаг к совершенству. </a:t>
            </a:r>
            <a:endParaRPr lang="ru-RU" sz="1400" dirty="0"/>
          </a:p>
          <a:p>
            <a:r>
              <a:rPr lang="ru-RU" sz="1400" dirty="0">
                <a:latin typeface="Times New Roman" panose="02020603050405020304" pitchFamily="18" charset="0"/>
              </a:rPr>
              <a:t>Вы молодые, вы мечтатели,  с вами  будет интересно каждому ! Каждый из вас мой близкий друг, я  ценю эту дружбу, спасибо вам за вашу искренность, тепло и оптимизм!</a:t>
            </a:r>
            <a:endParaRPr lang="ru-RU" sz="1400" dirty="0"/>
          </a:p>
          <a:p>
            <a:endParaRPr lang="ru-RU" sz="1400" dirty="0" smtClean="0"/>
          </a:p>
          <a:p>
            <a:endParaRPr lang="ru-RU" sz="1400" dirty="0"/>
          </a:p>
          <a:p>
            <a:r>
              <a:rPr lang="ru-RU" sz="1400" dirty="0"/>
              <a:t> </a:t>
            </a:r>
            <a:r>
              <a:rPr lang="ru-RU" sz="1400" dirty="0" smtClean="0"/>
              <a:t> </a:t>
            </a:r>
            <a:r>
              <a:rPr lang="ru-RU" sz="1400" dirty="0" err="1" smtClean="0"/>
              <a:t>Ст.вожатая</a:t>
            </a:r>
            <a:r>
              <a:rPr lang="ru-RU" sz="1400" dirty="0" smtClean="0"/>
              <a:t> </a:t>
            </a:r>
            <a:r>
              <a:rPr lang="ru-RU" sz="1400" dirty="0"/>
              <a:t>Д</a:t>
            </a:r>
            <a:r>
              <a:rPr lang="ru-RU" sz="1400" dirty="0" smtClean="0"/>
              <a:t>юсембина А.Е.</a:t>
            </a:r>
          </a:p>
          <a:p>
            <a:r>
              <a:rPr lang="ru-RU" sz="1400" dirty="0" smtClean="0"/>
              <a:t>Редактор газеты </a:t>
            </a:r>
            <a:r>
              <a:rPr lang="ru-RU" sz="1400" dirty="0" err="1">
                <a:latin typeface="Times New Roman" panose="02020603050405020304" pitchFamily="18" charset="0"/>
              </a:rPr>
              <a:t>газеты</a:t>
            </a:r>
            <a:r>
              <a:rPr lang="ru-RU" sz="1400" dirty="0">
                <a:latin typeface="Times New Roman" panose="02020603050405020304" pitchFamily="18" charset="0"/>
              </a:rPr>
              <a:t> «</a:t>
            </a:r>
            <a:r>
              <a:rPr lang="en-US" sz="1400" dirty="0">
                <a:latin typeface="Times New Roman" panose="02020603050405020304" pitchFamily="18" charset="0"/>
              </a:rPr>
              <a:t>My School</a:t>
            </a:r>
            <a:r>
              <a:rPr lang="ru-RU" sz="1400" dirty="0">
                <a:latin typeface="Times New Roman" panose="02020603050405020304" pitchFamily="18" charset="0"/>
              </a:rPr>
              <a:t>»</a:t>
            </a:r>
            <a:endParaRPr lang="ru-RU" sz="1400" dirty="0"/>
          </a:p>
          <a:p>
            <a:endParaRPr lang="ru-RU" sz="1400" dirty="0">
              <a:effectLst/>
            </a:endParaRPr>
          </a:p>
        </p:txBody>
      </p:sp>
      <p:sp>
        <p:nvSpPr>
          <p:cNvPr id="3" name="Прямоугольник 2"/>
          <p:cNvSpPr/>
          <p:nvPr/>
        </p:nvSpPr>
        <p:spPr>
          <a:xfrm>
            <a:off x="2148114" y="205993"/>
            <a:ext cx="2612571"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2400" b="0" cap="none" spc="0" dirty="0" smtClean="0">
                <a:ln w="0"/>
                <a:solidFill>
                  <a:schemeClr val="tx1"/>
                </a:solidFill>
                <a:effectLst>
                  <a:outerShdw blurRad="38100" dist="19050" dir="2700000" algn="tl" rotWithShape="0">
                    <a:schemeClr val="dk1">
                      <a:alpha val="40000"/>
                    </a:schemeClr>
                  </a:outerShdw>
                </a:effectLst>
              </a:rPr>
              <a:t>Изба-читальня</a:t>
            </a:r>
            <a:endParaRPr lang="ru-RU" sz="2400" b="0" cap="none" spc="0" dirty="0">
              <a:ln w="0"/>
              <a:solidFill>
                <a:schemeClr val="tx1"/>
              </a:solidFill>
              <a:effectLst>
                <a:outerShdw blurRad="38100" dist="19050" dir="2700000" algn="tl" rotWithShape="0">
                  <a:schemeClr val="dk1">
                    <a:alpha val="40000"/>
                  </a:scheme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6974" y="4104060"/>
            <a:ext cx="2576283" cy="19322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78" y="6633162"/>
            <a:ext cx="2881086" cy="21608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50806">
            <a:off x="2155118" y="5991530"/>
            <a:ext cx="2795568" cy="20966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714533">
            <a:off x="3930904" y="6637976"/>
            <a:ext cx="2845910" cy="19778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3182" y="0"/>
            <a:ext cx="1150875" cy="896257"/>
          </a:xfrm>
          <a:prstGeom prst="rect">
            <a:avLst/>
          </a:prstGeom>
          <a:effectLst>
            <a:softEdge rad="127000"/>
          </a:effectLst>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78" y="0"/>
            <a:ext cx="1111249" cy="1000124"/>
          </a:xfrm>
          <a:prstGeom prst="rect">
            <a:avLst/>
          </a:prstGeom>
          <a:effectLst>
            <a:softEdge rad="63500"/>
          </a:effectLst>
        </p:spPr>
      </p:pic>
      <p:sp>
        <p:nvSpPr>
          <p:cNvPr id="11" name="Прямоугольник 10"/>
          <p:cNvSpPr/>
          <p:nvPr/>
        </p:nvSpPr>
        <p:spPr>
          <a:xfrm>
            <a:off x="6313714" y="8389257"/>
            <a:ext cx="437558" cy="923330"/>
          </a:xfrm>
          <a:prstGeom prst="rect">
            <a:avLst/>
          </a:prstGeom>
          <a:noFill/>
        </p:spPr>
        <p:txBody>
          <a:bodyPr wrap="square" lIns="91440" tIns="45720" rIns="91440" bIns="45720">
            <a:spAutoFit/>
          </a:bodyPr>
          <a:lstStyle/>
          <a:p>
            <a:pPr algn="ctr"/>
            <a:r>
              <a:rPr lang="ru-RU" sz="5400" dirty="0" smtClean="0">
                <a:ln w="0"/>
                <a:effectLst>
                  <a:outerShdw blurRad="38100" dist="19050" dir="2700000" algn="tl" rotWithShape="0">
                    <a:schemeClr val="dk1">
                      <a:alpha val="40000"/>
                    </a:schemeClr>
                  </a:outerShdw>
                </a:effectLst>
              </a:rPr>
              <a:t>5</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5299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81150" y="166985"/>
            <a:ext cx="3695699"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2400" b="0" cap="none" spc="0" dirty="0" smtClean="0">
                <a:ln w="0"/>
                <a:solidFill>
                  <a:schemeClr val="tx1"/>
                </a:solidFill>
                <a:effectLst>
                  <a:outerShdw blurRad="38100" dist="19050" dir="2700000" algn="tl" rotWithShape="0">
                    <a:schemeClr val="dk1">
                      <a:alpha val="40000"/>
                    </a:schemeClr>
                  </a:outerShdw>
                </a:effectLst>
              </a:rPr>
              <a:t>Проба пера</a:t>
            </a:r>
          </a:p>
        </p:txBody>
      </p:sp>
      <p:sp>
        <p:nvSpPr>
          <p:cNvPr id="4" name="Прямоугольник 3"/>
          <p:cNvSpPr/>
          <p:nvPr/>
        </p:nvSpPr>
        <p:spPr>
          <a:xfrm>
            <a:off x="3099687" y="2712643"/>
            <a:ext cx="3429000" cy="430784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nSpc>
                <a:spcPct val="107000"/>
              </a:lnSpc>
            </a:pPr>
            <a:r>
              <a:rPr lang="ru-RU" sz="1600" dirty="0">
                <a:latin typeface="Times New Roman" panose="02020603050405020304" pitchFamily="18" charset="0"/>
                <a:ea typeface="Calibri" panose="020F0502020204030204" pitchFamily="34" charset="0"/>
                <a:cs typeface="Times New Roman" panose="02020603050405020304" pitchFamily="18" charset="0"/>
              </a:rPr>
              <a:t>Птицы улетели</a:t>
            </a:r>
          </a:p>
          <a:p>
            <a:pPr>
              <a:lnSpc>
                <a:spcPct val="107000"/>
              </a:lnSpc>
            </a:pPr>
            <a:r>
              <a:rPr lang="ru-RU" sz="1600" dirty="0">
                <a:latin typeface="Times New Roman" panose="02020603050405020304" pitchFamily="18" charset="0"/>
                <a:ea typeface="Calibri" panose="020F0502020204030204" pitchFamily="34" charset="0"/>
                <a:cs typeface="Times New Roman" panose="02020603050405020304" pitchFamily="18" charset="0"/>
              </a:rPr>
              <a:t>В тёплые края</a:t>
            </a:r>
          </a:p>
          <a:p>
            <a:pPr>
              <a:lnSpc>
                <a:spcPct val="107000"/>
              </a:lnSpc>
            </a:pPr>
            <a:r>
              <a:rPr lang="ru-RU" sz="1600" dirty="0">
                <a:latin typeface="Times New Roman" panose="02020603050405020304" pitchFamily="18" charset="0"/>
                <a:ea typeface="Calibri" panose="020F0502020204030204" pitchFamily="34" charset="0"/>
                <a:cs typeface="Times New Roman" panose="02020603050405020304" pitchFamily="18" charset="0"/>
              </a:rPr>
              <a:t>Настали морозы</a:t>
            </a:r>
          </a:p>
          <a:p>
            <a:pPr>
              <a:lnSpc>
                <a:spcPct val="107000"/>
              </a:lnSpc>
            </a:pPr>
            <a:r>
              <a:rPr lang="ru-RU" sz="1600" dirty="0">
                <a:latin typeface="Times New Roman" panose="02020603050405020304" pitchFamily="18" charset="0"/>
                <a:ea typeface="Calibri" panose="020F0502020204030204" pitchFamily="34" charset="0"/>
                <a:cs typeface="Times New Roman" panose="02020603050405020304" pitchFamily="18" charset="0"/>
              </a:rPr>
              <a:t>И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холода.</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ru-RU"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ru-RU" sz="1600" dirty="0">
                <a:latin typeface="Times New Roman" panose="02020603050405020304" pitchFamily="18" charset="0"/>
                <a:ea typeface="Calibri" panose="020F0502020204030204" pitchFamily="34" charset="0"/>
                <a:cs typeface="Times New Roman" panose="02020603050405020304" pitchFamily="18" charset="0"/>
              </a:rPr>
              <a:t>Пришла зима</a:t>
            </a:r>
          </a:p>
          <a:p>
            <a:pPr>
              <a:lnSpc>
                <a:spcPct val="107000"/>
              </a:lnSpc>
            </a:pPr>
            <a:r>
              <a:rPr lang="ru-RU" sz="1600" dirty="0">
                <a:latin typeface="Times New Roman" panose="02020603050405020304" pitchFamily="18" charset="0"/>
                <a:ea typeface="Calibri" panose="020F0502020204030204" pitchFamily="34" charset="0"/>
                <a:cs typeface="Times New Roman" panose="02020603050405020304" pitchFamily="18" charset="0"/>
              </a:rPr>
              <a:t> и птицы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улетели,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ru-RU" sz="1600" dirty="0">
                <a:latin typeface="Times New Roman" panose="02020603050405020304" pitchFamily="18" charset="0"/>
                <a:ea typeface="Calibri" panose="020F0502020204030204" pitchFamily="34" charset="0"/>
                <a:cs typeface="Times New Roman" panose="02020603050405020304" pitchFamily="18" charset="0"/>
              </a:rPr>
              <a:t>Настала весна </a:t>
            </a:r>
          </a:p>
          <a:p>
            <a:pPr>
              <a:lnSpc>
                <a:spcPct val="107000"/>
              </a:lnSpc>
            </a:pPr>
            <a:r>
              <a:rPr lang="ru-RU" sz="1600" dirty="0">
                <a:latin typeface="Times New Roman" panose="02020603050405020304" pitchFamily="18" charset="0"/>
                <a:ea typeface="Calibri" panose="020F0502020204030204" pitchFamily="34" charset="0"/>
                <a:cs typeface="Times New Roman" panose="02020603050405020304" pitchFamily="18" charset="0"/>
              </a:rPr>
              <a:t>и птицы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прилетели.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ru-RU" sz="16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ru-RU" sz="1600" dirty="0">
                <a:latin typeface="Times New Roman" panose="02020603050405020304" pitchFamily="18" charset="0"/>
                <a:ea typeface="Calibri" panose="020F0502020204030204" pitchFamily="34" charset="0"/>
                <a:cs typeface="Times New Roman" panose="02020603050405020304" pitchFamily="18" charset="0"/>
              </a:rPr>
              <a:t>Золотая осень к нам пришла</a:t>
            </a:r>
          </a:p>
          <a:p>
            <a:pPr>
              <a:lnSpc>
                <a:spcPct val="107000"/>
              </a:lnSpc>
            </a:pPr>
            <a:r>
              <a:rPr lang="ru-RU" sz="1600" dirty="0">
                <a:latin typeface="Times New Roman" panose="02020603050405020304" pitchFamily="18" charset="0"/>
                <a:ea typeface="Calibri" panose="020F0502020204030204" pitchFamily="34" charset="0"/>
                <a:cs typeface="Times New Roman" panose="02020603050405020304" pitchFamily="18" charset="0"/>
              </a:rPr>
              <a:t>И листья пожелтели на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деревьях.</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ru-RU" sz="1600" dirty="0">
                <a:latin typeface="Times New Roman" panose="02020603050405020304" pitchFamily="18" charset="0"/>
                <a:ea typeface="Calibri" panose="020F0502020204030204" pitchFamily="34" charset="0"/>
                <a:cs typeface="Times New Roman" panose="02020603050405020304" pitchFamily="18" charset="0"/>
              </a:rPr>
              <a:t>Лето ты куда ушло</a:t>
            </a:r>
          </a:p>
          <a:p>
            <a:pPr>
              <a:lnSpc>
                <a:spcPct val="107000"/>
              </a:lnSpc>
            </a:pPr>
            <a:r>
              <a:rPr lang="ru-RU" sz="1600" dirty="0">
                <a:latin typeface="Times New Roman" panose="02020603050405020304" pitchFamily="18" charset="0"/>
                <a:ea typeface="Calibri" panose="020F0502020204030204" pitchFamily="34" charset="0"/>
                <a:cs typeface="Times New Roman" panose="02020603050405020304" pitchFamily="18" charset="0"/>
              </a:rPr>
              <a:t>Ведь мы отдохнуть не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успели…</a:t>
            </a:r>
          </a:p>
          <a:p>
            <a:pPr>
              <a:lnSpc>
                <a:spcPct val="107000"/>
              </a:lnSpc>
            </a:pPr>
            <a:r>
              <a:rPr lang="ru-RU" sz="1600" i="1" dirty="0" err="1" smtClean="0">
                <a:effectLst/>
                <a:latin typeface="Times New Roman" panose="02020603050405020304" pitchFamily="18" charset="0"/>
                <a:ea typeface="Calibri" panose="020F0502020204030204" pitchFamily="34" charset="0"/>
                <a:cs typeface="Times New Roman" panose="02020603050405020304" pitchFamily="18" charset="0"/>
              </a:rPr>
              <a:t>Алимжан</a:t>
            </a:r>
            <a:r>
              <a:rPr lang="ru-RU" sz="16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i="1" dirty="0">
                <a:latin typeface="Times New Roman" panose="02020603050405020304" pitchFamily="18" charset="0"/>
                <a:ea typeface="Calibri" panose="020F0502020204030204" pitchFamily="34" charset="0"/>
                <a:cs typeface="Times New Roman" panose="02020603050405020304" pitchFamily="18" charset="0"/>
              </a:rPr>
              <a:t>Ф</a:t>
            </a:r>
            <a:r>
              <a:rPr lang="ru-RU" sz="1600" i="1" dirty="0" smtClean="0">
                <a:effectLst/>
                <a:latin typeface="Times New Roman" panose="02020603050405020304" pitchFamily="18" charset="0"/>
                <a:ea typeface="Calibri" panose="020F0502020204030204" pitchFamily="34" charset="0"/>
                <a:cs typeface="Times New Roman" panose="02020603050405020304" pitchFamily="18" charset="0"/>
              </a:rPr>
              <a:t>арида</a:t>
            </a:r>
          </a:p>
          <a:p>
            <a:pPr>
              <a:lnSpc>
                <a:spcPct val="107000"/>
              </a:lnSpc>
            </a:pPr>
            <a:r>
              <a:rPr lang="ru-RU" sz="1600" i="1" dirty="0" smtClean="0">
                <a:latin typeface="Times New Roman" panose="02020603050405020304" pitchFamily="18" charset="0"/>
                <a:ea typeface="Calibri" panose="020F0502020204030204" pitchFamily="34" charset="0"/>
                <a:cs typeface="Times New Roman" panose="02020603050405020304" pitchFamily="18" charset="0"/>
              </a:rPr>
              <a:t>6 </a:t>
            </a:r>
            <a:r>
              <a:rPr lang="ru-RU" sz="1600" i="1" dirty="0" err="1" smtClean="0">
                <a:latin typeface="Times New Roman" panose="02020603050405020304" pitchFamily="18" charset="0"/>
                <a:ea typeface="Calibri" panose="020F0502020204030204" pitchFamily="34" charset="0"/>
                <a:cs typeface="Times New Roman" panose="02020603050405020304" pitchFamily="18" charset="0"/>
              </a:rPr>
              <a:t>сынып</a:t>
            </a:r>
            <a:r>
              <a:rPr lang="ru-RU" sz="1600" i="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i="1" dirty="0" err="1" smtClean="0">
                <a:latin typeface="Times New Roman" panose="02020603050405020304" pitchFamily="18" charset="0"/>
                <a:ea typeface="Calibri" panose="020F0502020204030204" pitchFamily="34" charset="0"/>
                <a:cs typeface="Times New Roman" panose="02020603050405020304" pitchFamily="18" charset="0"/>
              </a:rPr>
              <a:t>оқушысы</a:t>
            </a:r>
            <a:endParaRPr lang="ru-RU" sz="16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09574" y="834754"/>
            <a:ext cx="2581276" cy="58880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Көздерің...</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Күлім қаққан көздерің,</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Көңіліме қуаныш себеді.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Жылулық жамылған сөздерің,</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Мұңыммен арпалысса жеңеді.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Тұңғиығы тартып өзіңе,</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Батырды толық жанымды.</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Түбінде жатып күніге,</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kk-KZ" dirty="0">
                <a:latin typeface="Times New Roman" panose="02020603050405020304" pitchFamily="18" charset="0"/>
                <a:ea typeface="Calibri" panose="020F0502020204030204" pitchFamily="34" charset="0"/>
                <a:cs typeface="Times New Roman" panose="02020603050405020304" pitchFamily="18" charset="0"/>
              </a:rPr>
              <a:t>Қуанамын тапқаныма бағымды</a:t>
            </a:r>
            <a:r>
              <a:rPr lang="kk-KZ"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endParaRPr lang="kk-KZ"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1600" i="1" dirty="0" smtClean="0">
                <a:latin typeface="Times New Roman" panose="02020603050405020304" pitchFamily="18" charset="0"/>
                <a:ea typeface="Calibri" panose="020F0502020204030204" pitchFamily="34" charset="0"/>
                <a:cs typeface="Times New Roman" panose="02020603050405020304" pitchFamily="18" charset="0"/>
              </a:rPr>
              <a:t>Абиев </a:t>
            </a:r>
            <a:r>
              <a:rPr lang="ru-RU" sz="1600" i="1" dirty="0" err="1" smtClean="0">
                <a:latin typeface="Times New Roman" panose="02020603050405020304" pitchFamily="18" charset="0"/>
                <a:ea typeface="Calibri" panose="020F0502020204030204" pitchFamily="34" charset="0"/>
                <a:cs typeface="Times New Roman" panose="02020603050405020304" pitchFamily="18" charset="0"/>
              </a:rPr>
              <a:t>Айбек</a:t>
            </a:r>
            <a:r>
              <a:rPr lang="ru-RU" sz="1600" i="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i="1" dirty="0" err="1" smtClean="0">
                <a:latin typeface="Times New Roman" panose="02020603050405020304" pitchFamily="18" charset="0"/>
                <a:ea typeface="Calibri" panose="020F0502020204030204" pitchFamily="34" charset="0"/>
                <a:cs typeface="Times New Roman" panose="02020603050405020304" pitchFamily="18" charset="0"/>
              </a:rPr>
              <a:t>Жумабек</a:t>
            </a:r>
            <a:r>
              <a:rPr lang="kk-KZ" sz="1600" i="1" dirty="0" smtClean="0">
                <a:latin typeface="Times New Roman" panose="02020603050405020304" pitchFamily="18" charset="0"/>
                <a:ea typeface="Calibri" panose="020F0502020204030204" pitchFamily="34" charset="0"/>
                <a:cs typeface="Times New Roman" panose="02020603050405020304" pitchFamily="18" charset="0"/>
              </a:rPr>
              <a:t>ұлы</a:t>
            </a:r>
          </a:p>
          <a:p>
            <a:pPr>
              <a:lnSpc>
                <a:spcPct val="107000"/>
              </a:lnSpc>
              <a:spcAft>
                <a:spcPts val="0"/>
              </a:spcAft>
            </a:pPr>
            <a:r>
              <a:rPr lang="kk-KZ" sz="1600" i="1" dirty="0" smtClean="0">
                <a:effectLst/>
                <a:latin typeface="Times New Roman" panose="02020603050405020304" pitchFamily="18" charset="0"/>
                <a:ea typeface="Calibri" panose="020F0502020204030204" pitchFamily="34" charset="0"/>
                <a:cs typeface="Times New Roman" panose="02020603050405020304" pitchFamily="18" charset="0"/>
              </a:rPr>
              <a:t>Қазақ тілі мен әдебиеті пәнінің мұғалімі</a:t>
            </a:r>
            <a:endParaRPr lang="ru-RU" sz="16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165" y="7318202"/>
            <a:ext cx="2647950" cy="1352550"/>
          </a:xfrm>
          <a:prstGeom prst="rect">
            <a:avLst/>
          </a:prstGeom>
          <a:effectLst>
            <a:softEdge rad="127000"/>
          </a:effectLst>
        </p:spPr>
      </p:pic>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t="17999" r="2676"/>
          <a:stretch/>
        </p:blipFill>
        <p:spPr>
          <a:xfrm>
            <a:off x="4687262" y="2675620"/>
            <a:ext cx="1950262" cy="2190946"/>
          </a:xfrm>
          <a:prstGeom prst="rect">
            <a:avLst/>
          </a:prstGeom>
          <a:effectLst>
            <a:softEdge rad="127000"/>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615" y="770620"/>
            <a:ext cx="1905000" cy="1905000"/>
          </a:xfrm>
          <a:prstGeom prst="rect">
            <a:avLst/>
          </a:prstGeom>
        </p:spPr>
      </p:pic>
      <p:sp>
        <p:nvSpPr>
          <p:cNvPr id="9" name="Прямоугольник 8"/>
          <p:cNvSpPr/>
          <p:nvPr/>
        </p:nvSpPr>
        <p:spPr>
          <a:xfrm>
            <a:off x="6313714" y="8389257"/>
            <a:ext cx="437558" cy="923330"/>
          </a:xfrm>
          <a:prstGeom prst="rect">
            <a:avLst/>
          </a:prstGeom>
          <a:noFill/>
        </p:spPr>
        <p:txBody>
          <a:bodyPr wrap="square" lIns="91440" tIns="45720" rIns="91440" bIns="45720">
            <a:spAutoFit/>
          </a:bodyPr>
          <a:lstStyle/>
          <a:p>
            <a:pPr algn="ctr"/>
            <a:r>
              <a:rPr lang="ru-RU" sz="5400" dirty="0" smtClean="0">
                <a:ln w="0"/>
                <a:effectLst>
                  <a:outerShdw blurRad="38100" dist="19050" dir="2700000" algn="tl" rotWithShape="0">
                    <a:schemeClr val="dk1">
                      <a:alpha val="40000"/>
                    </a:schemeClr>
                  </a:outerShdw>
                </a:effectLst>
              </a:rPr>
              <a:t>6</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4716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0850" y="1093738"/>
            <a:ext cx="3429000" cy="181588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ru-RU" sz="1600" dirty="0" err="1">
                <a:solidFill>
                  <a:srgbClr val="000000"/>
                </a:solidFill>
                <a:latin typeface="Times New Roman" panose="02020603050405020304" pitchFamily="18" charset="0"/>
                <a:cs typeface="Times New Roman" panose="02020603050405020304" pitchFamily="18" charset="0"/>
              </a:rPr>
              <a:t>Туған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жерді</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құрметте</a:t>
            </a:r>
            <a:r>
              <a:rPr lang="kk-KZ" sz="1600" dirty="0">
                <a:solidFill>
                  <a:srgbClr val="000000"/>
                </a:solidFill>
                <a:latin typeface="Times New Roman" panose="02020603050405020304" pitchFamily="18" charset="0"/>
                <a:cs typeface="Times New Roman" panose="02020603050405020304" pitchFamily="18" charset="0"/>
              </a:rPr>
              <a:t>ң</a:t>
            </a:r>
            <a:r>
              <a:rPr lang="ru-RU" sz="1600" dirty="0" smtClean="0">
                <a:solidFill>
                  <a:srgbClr val="000000"/>
                </a:solidFill>
                <a:latin typeface="Times New Roman" panose="02020603050405020304" pitchFamily="18" charset="0"/>
                <a:cs typeface="Times New Roman" panose="02020603050405020304" pitchFamily="18" charset="0"/>
              </a:rPr>
              <a:t>дер </a:t>
            </a:r>
            <a:r>
              <a:rPr lang="ru-RU" sz="1600" dirty="0" err="1">
                <a:solidFill>
                  <a:srgbClr val="000000"/>
                </a:solidFill>
                <a:latin typeface="Times New Roman" panose="02020603050405020304" pitchFamily="18" charset="0"/>
                <a:cs typeface="Times New Roman" panose="02020603050405020304" pitchFamily="18" charset="0"/>
              </a:rPr>
              <a:t>халайық</a:t>
            </a:r>
            <a:r>
              <a:rPr lang="ru-RU" sz="1600" dirty="0">
                <a:solidFill>
                  <a:srgbClr val="000000"/>
                </a:solidFill>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a:solidFill>
                  <a:srgbClr val="000000"/>
                </a:solidFill>
                <a:latin typeface="Times New Roman" panose="02020603050405020304" pitchFamily="18" charset="0"/>
                <a:cs typeface="Times New Roman" panose="02020603050405020304" pitchFamily="18" charset="0"/>
              </a:rPr>
              <a:t>Бар </a:t>
            </a:r>
            <a:r>
              <a:rPr lang="ru-RU" sz="1600" dirty="0" err="1">
                <a:solidFill>
                  <a:srgbClr val="000000"/>
                </a:solidFill>
                <a:latin typeface="Times New Roman" panose="02020603050405020304" pitchFamily="18" charset="0"/>
                <a:cs typeface="Times New Roman" panose="02020603050405020304" pitchFamily="18" charset="0"/>
              </a:rPr>
              <a:t>жылуын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сыйлайтұғын</a:t>
            </a:r>
            <a:r>
              <a:rPr lang="ru-RU" sz="1600"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ə</a:t>
            </a:r>
            <a:r>
              <a:rPr lang="ru-RU" sz="1600" dirty="0" err="1">
                <a:solidFill>
                  <a:srgbClr val="000000"/>
                </a:solidFill>
                <a:latin typeface="Times New Roman" panose="02020603050405020304" pitchFamily="18" charset="0"/>
                <a:cs typeface="Times New Roman" panose="02020603050405020304" pitchFamily="18" charset="0"/>
              </a:rPr>
              <a:t>рдайым</a:t>
            </a:r>
            <a:r>
              <a:rPr lang="ru-RU" sz="1600" dirty="0">
                <a:solidFill>
                  <a:srgbClr val="000000"/>
                </a:solidFill>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err="1">
                <a:solidFill>
                  <a:srgbClr val="000000"/>
                </a:solidFill>
                <a:latin typeface="Times New Roman" panose="02020603050405020304" pitchFamily="18" charset="0"/>
                <a:cs typeface="Times New Roman" panose="02020603050405020304" pitchFamily="18" charset="0"/>
              </a:rPr>
              <a:t>Туған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жердің</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табиғаты</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ғажайып</a:t>
            </a:r>
            <a:r>
              <a:rPr lang="ru-RU" sz="1600" dirty="0">
                <a:solidFill>
                  <a:srgbClr val="000000"/>
                </a:solidFill>
                <a:latin typeface="Times New Roman" panose="02020603050405020304" pitchFamily="18"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err="1">
                <a:solidFill>
                  <a:srgbClr val="000000"/>
                </a:solidFill>
                <a:latin typeface="Times New Roman" panose="02020603050405020304" pitchFamily="18" charset="0"/>
                <a:cs typeface="Times New Roman" panose="02020603050405020304" pitchFamily="18" charset="0"/>
              </a:rPr>
              <a:t>Сипатына</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келмейтін</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smtClean="0">
                <a:solidFill>
                  <a:srgbClr val="000000"/>
                </a:solidFill>
                <a:latin typeface="Times New Roman" panose="02020603050405020304" pitchFamily="18" charset="0"/>
                <a:cs typeface="Times New Roman" panose="02020603050405020304" pitchFamily="18" charset="0"/>
              </a:rPr>
              <a:t>ақындардың</a:t>
            </a:r>
            <a:r>
              <a:rPr lang="ru-RU" sz="1600" dirty="0" smtClean="0">
                <a:solidFill>
                  <a:srgbClr val="000000"/>
                </a:solidFill>
                <a:latin typeface="Times New Roman" panose="02020603050405020304" pitchFamily="18" charset="0"/>
                <a:cs typeface="Times New Roman" panose="02020603050405020304" pitchFamily="18" charset="0"/>
              </a:rPr>
              <a:t>.</a:t>
            </a:r>
          </a:p>
          <a:p>
            <a:r>
              <a:rPr lang="kk-KZ" sz="1600" dirty="0">
                <a:solidFill>
                  <a:srgbClr val="000000"/>
                </a:solidFill>
                <a:latin typeface="Times New Roman" panose="02020603050405020304" pitchFamily="18" charset="0"/>
                <a:cs typeface="Times New Roman" panose="02020603050405020304" pitchFamily="18" charset="0"/>
              </a:rPr>
              <a:t> </a:t>
            </a:r>
            <a:r>
              <a:rPr lang="kk-KZ" sz="1600" dirty="0" smtClean="0">
                <a:solidFill>
                  <a:srgbClr val="000000"/>
                </a:solidFill>
                <a:latin typeface="Times New Roman" panose="02020603050405020304" pitchFamily="18" charset="0"/>
                <a:cs typeface="Times New Roman" panose="02020603050405020304" pitchFamily="18" charset="0"/>
              </a:rPr>
              <a:t> </a:t>
            </a:r>
          </a:p>
          <a:p>
            <a:r>
              <a:rPr lang="kk-KZ" sz="1600" dirty="0">
                <a:solidFill>
                  <a:srgbClr val="000000"/>
                </a:solidFill>
                <a:latin typeface="Times New Roman" panose="02020603050405020304" pitchFamily="18" charset="0"/>
                <a:cs typeface="Times New Roman" panose="02020603050405020304" pitchFamily="18" charset="0"/>
              </a:rPr>
              <a:t> </a:t>
            </a:r>
            <a:r>
              <a:rPr lang="kk-KZ" sz="1600" dirty="0" smtClean="0">
                <a:solidFill>
                  <a:srgbClr val="000000"/>
                </a:solidFill>
                <a:latin typeface="Times New Roman" panose="02020603050405020304" pitchFamily="18" charset="0"/>
                <a:cs typeface="Times New Roman" panose="02020603050405020304" pitchFamily="18" charset="0"/>
              </a:rPr>
              <a:t>              </a:t>
            </a:r>
            <a:r>
              <a:rPr lang="kk-KZ" sz="1600" i="1" dirty="0" smtClean="0">
                <a:solidFill>
                  <a:srgbClr val="000000"/>
                </a:solidFill>
                <a:latin typeface="Times New Roman" panose="02020603050405020304" pitchFamily="18" charset="0"/>
                <a:cs typeface="Times New Roman" panose="02020603050405020304" pitchFamily="18" charset="0"/>
              </a:rPr>
              <a:t>Хаирмоллова Мерей</a:t>
            </a:r>
            <a:r>
              <a:rPr lang="ru-RU" sz="1600" i="1" dirty="0" smtClean="0">
                <a:solidFill>
                  <a:srgbClr val="000000"/>
                </a:solidFill>
                <a:latin typeface="Times New Roman" panose="02020603050405020304" pitchFamily="18" charset="0"/>
                <a:cs typeface="Times New Roman" panose="02020603050405020304" pitchFamily="18" charset="0"/>
              </a:rPr>
              <a:t>.</a:t>
            </a:r>
          </a:p>
          <a:p>
            <a:r>
              <a:rPr lang="kk-KZ" sz="1600" i="1" dirty="0" smtClean="0">
                <a:solidFill>
                  <a:srgbClr val="000000"/>
                </a:solidFill>
                <a:latin typeface="Times New Roman" panose="02020603050405020304" pitchFamily="18" charset="0"/>
                <a:cs typeface="Times New Roman" panose="02020603050405020304" pitchFamily="18" charset="0"/>
              </a:rPr>
              <a:t>                6 сынып оқушысы</a:t>
            </a:r>
            <a:endParaRPr lang="ru-RU" sz="1600" i="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54187" y="2909620"/>
            <a:ext cx="3429000" cy="542142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nSpc>
                <a:spcPct val="115000"/>
              </a:lnSpc>
              <a:spcAft>
                <a:spcPts val="1000"/>
              </a:spcAft>
            </a:pPr>
            <a:r>
              <a:rPr lang="kk-KZ" sz="1600" dirty="0" smtClean="0">
                <a:latin typeface="Times New Roman" panose="02020603050405020304" pitchFamily="18" charset="0"/>
                <a:ea typeface="Calibri" panose="020F0502020204030204" pitchFamily="34" charset="0"/>
                <a:cs typeface="Times New Roman" panose="02020603050405020304" pitchFamily="18" charset="0"/>
              </a:rPr>
              <a:t>Ты </a:t>
            </a:r>
            <a:r>
              <a:rPr lang="kk-KZ" sz="1600" dirty="0">
                <a:latin typeface="Times New Roman" panose="02020603050405020304" pitchFamily="18" charset="0"/>
                <a:ea typeface="Calibri" panose="020F0502020204030204" pitchFamily="34" charset="0"/>
                <a:cs typeface="Times New Roman" panose="02020603050405020304" pitchFamily="18" charset="0"/>
              </a:rPr>
              <a:t>лучик радости </a:t>
            </a:r>
            <a:r>
              <a:rPr lang="kk-KZ" sz="1600" dirty="0" smtClean="0">
                <a:latin typeface="Times New Roman" panose="02020603050405020304" pitchFamily="18" charset="0"/>
                <a:ea typeface="Calibri" panose="020F0502020204030204" pitchFamily="34" charset="0"/>
                <a:cs typeface="Times New Roman" panose="02020603050405020304" pitchFamily="18" charset="0"/>
              </a:rPr>
              <a:t>пробившийся</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kk-KZ" sz="1600" dirty="0">
                <a:latin typeface="Times New Roman" panose="02020603050405020304" pitchFamily="18" charset="0"/>
                <a:ea typeface="Calibri" panose="020F0502020204030204" pitchFamily="34" charset="0"/>
                <a:cs typeface="Times New Roman" panose="02020603050405020304" pitchFamily="18" charset="0"/>
              </a:rPr>
              <a:t>Обл</a:t>
            </a:r>
            <a:r>
              <a:rPr lang="ru-RU" sz="1600" dirty="0">
                <a:latin typeface="Times New Roman" panose="02020603050405020304" pitchFamily="18" charset="0"/>
                <a:ea typeface="Calibri" panose="020F0502020204030204" pitchFamily="34" charset="0"/>
                <a:cs typeface="Times New Roman" panose="02020603050405020304" pitchFamily="18" charset="0"/>
              </a:rPr>
              <a:t>а</a:t>
            </a:r>
            <a:r>
              <a:rPr lang="kk-KZ" sz="1600" dirty="0">
                <a:latin typeface="Times New Roman" panose="02020603050405020304" pitchFamily="18" charset="0"/>
                <a:ea typeface="Calibri" panose="020F0502020204030204" pitchFamily="34" charset="0"/>
                <a:cs typeface="Times New Roman" panose="02020603050405020304" pitchFamily="18" charset="0"/>
              </a:rPr>
              <a:t>ко моей печали.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kk-KZ" sz="1600" dirty="0">
                <a:latin typeface="Times New Roman" panose="02020603050405020304" pitchFamily="18" charset="0"/>
                <a:ea typeface="Calibri" panose="020F0502020204030204" pitchFamily="34" charset="0"/>
                <a:cs typeface="Times New Roman" panose="02020603050405020304" pitchFamily="18" charset="0"/>
              </a:rPr>
              <a:t>Ты большой взрыв породивший,</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kk-KZ" sz="1600" dirty="0">
                <a:latin typeface="Times New Roman" panose="02020603050405020304" pitchFamily="18" charset="0"/>
                <a:ea typeface="Calibri" panose="020F0502020204030204" pitchFamily="34" charset="0"/>
                <a:cs typeface="Times New Roman" panose="02020603050405020304" pitchFamily="18" charset="0"/>
              </a:rPr>
              <a:t>Влюбленность за плечами.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kk-KZ" sz="1600" dirty="0">
                <a:latin typeface="Times New Roman" panose="02020603050405020304" pitchFamily="18" charset="0"/>
                <a:ea typeface="Calibri" panose="020F0502020204030204" pitchFamily="34" charset="0"/>
                <a:cs typeface="Times New Roman" panose="02020603050405020304" pitchFamily="18" charset="0"/>
              </a:rPr>
              <a:t>С появлением тебя,</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kk-KZ" sz="1600" dirty="0">
                <a:latin typeface="Times New Roman" panose="02020603050405020304" pitchFamily="18" charset="0"/>
                <a:ea typeface="Calibri" panose="020F0502020204030204" pitchFamily="34" charset="0"/>
                <a:cs typeface="Times New Roman" panose="02020603050405020304" pitchFamily="18" charset="0"/>
              </a:rPr>
              <a:t>Воображение громко засмеялась.</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kk-KZ" sz="1600" dirty="0">
                <a:latin typeface="Times New Roman" panose="02020603050405020304" pitchFamily="18" charset="0"/>
                <a:ea typeface="Calibri" panose="020F0502020204030204" pitchFamily="34" charset="0"/>
                <a:cs typeface="Times New Roman" panose="02020603050405020304" pitchFamily="18" charset="0"/>
              </a:rPr>
              <a:t>Крах потерпел тоска</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r>
              <a:rPr lang="kk-KZ" sz="1600" dirty="0">
                <a:latin typeface="Times New Roman" panose="02020603050405020304" pitchFamily="18" charset="0"/>
                <a:ea typeface="Calibri" panose="020F0502020204030204" pitchFamily="34" charset="0"/>
                <a:cs typeface="Times New Roman" panose="02020603050405020304" pitchFamily="18" charset="0"/>
              </a:rPr>
              <a:t>мятежник.</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kk-KZ" sz="1600" dirty="0">
                <a:latin typeface="Times New Roman" panose="02020603050405020304" pitchFamily="18" charset="0"/>
                <a:ea typeface="Calibri" panose="020F0502020204030204" pitchFamily="34" charset="0"/>
                <a:cs typeface="Times New Roman" panose="02020603050405020304" pitchFamily="18" charset="0"/>
              </a:rPr>
              <a:t>Зима весной сменилась,</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kk-KZ" sz="1600" dirty="0">
                <a:latin typeface="Times New Roman" panose="02020603050405020304" pitchFamily="18" charset="0"/>
                <a:ea typeface="Calibri" panose="020F0502020204030204" pitchFamily="34" charset="0"/>
                <a:cs typeface="Times New Roman" panose="02020603050405020304" pitchFamily="18" charset="0"/>
              </a:rPr>
              <a:t>Расцвел чувство</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r>
              <a:rPr lang="kk-KZ" sz="1600" dirty="0" smtClean="0">
                <a:latin typeface="Times New Roman" panose="02020603050405020304" pitchFamily="18" charset="0"/>
                <a:ea typeface="Calibri" panose="020F0502020204030204" pitchFamily="34" charset="0"/>
                <a:cs typeface="Times New Roman" panose="02020603050405020304" pitchFamily="18" charset="0"/>
              </a:rPr>
              <a:t>подснежник</a:t>
            </a:r>
          </a:p>
          <a:p>
            <a:pPr>
              <a:lnSpc>
                <a:spcPct val="107000"/>
              </a:lnSpc>
              <a:spcAft>
                <a:spcPts val="0"/>
              </a:spcAft>
            </a:pPr>
            <a:r>
              <a:rPr lang="ru-RU" sz="1600" i="1" dirty="0">
                <a:latin typeface="Times New Roman" panose="02020603050405020304" pitchFamily="18" charset="0"/>
                <a:ea typeface="Calibri" panose="020F0502020204030204" pitchFamily="34" charset="0"/>
                <a:cs typeface="Times New Roman" panose="02020603050405020304" pitchFamily="18" charset="0"/>
              </a:rPr>
              <a:t>Абиев </a:t>
            </a:r>
            <a:r>
              <a:rPr lang="ru-RU" sz="1600" i="1" dirty="0" err="1">
                <a:latin typeface="Times New Roman" panose="02020603050405020304" pitchFamily="18" charset="0"/>
                <a:ea typeface="Calibri" panose="020F0502020204030204" pitchFamily="34" charset="0"/>
                <a:cs typeface="Times New Roman" panose="02020603050405020304" pitchFamily="18" charset="0"/>
              </a:rPr>
              <a:t>Айбек</a:t>
            </a:r>
            <a:r>
              <a:rPr lang="ru-RU" sz="1600" i="1" dirty="0">
                <a:latin typeface="Times New Roman" panose="02020603050405020304" pitchFamily="18" charset="0"/>
                <a:ea typeface="Calibri" panose="020F0502020204030204" pitchFamily="34" charset="0"/>
                <a:cs typeface="Times New Roman" panose="02020603050405020304" pitchFamily="18" charset="0"/>
              </a:rPr>
              <a:t> </a:t>
            </a:r>
            <a:r>
              <a:rPr lang="ru-RU" sz="1600" i="1" dirty="0" err="1">
                <a:latin typeface="Times New Roman" panose="02020603050405020304" pitchFamily="18" charset="0"/>
                <a:ea typeface="Calibri" panose="020F0502020204030204" pitchFamily="34" charset="0"/>
                <a:cs typeface="Times New Roman" panose="02020603050405020304" pitchFamily="18" charset="0"/>
              </a:rPr>
              <a:t>Жумабек</a:t>
            </a:r>
            <a:r>
              <a:rPr lang="kk-KZ" sz="1600" i="1" dirty="0">
                <a:latin typeface="Times New Roman" panose="02020603050405020304" pitchFamily="18" charset="0"/>
                <a:ea typeface="Calibri" panose="020F0502020204030204" pitchFamily="34" charset="0"/>
                <a:cs typeface="Times New Roman" panose="02020603050405020304" pitchFamily="18" charset="0"/>
              </a:rPr>
              <a:t>ұлы</a:t>
            </a:r>
          </a:p>
          <a:p>
            <a:pPr>
              <a:lnSpc>
                <a:spcPct val="107000"/>
              </a:lnSpc>
              <a:spcAft>
                <a:spcPts val="0"/>
              </a:spcAft>
            </a:pPr>
            <a:r>
              <a:rPr lang="kk-KZ" sz="1600" i="1" dirty="0">
                <a:latin typeface="Times New Roman" panose="02020603050405020304" pitchFamily="18" charset="0"/>
                <a:ea typeface="Calibri" panose="020F0502020204030204" pitchFamily="34" charset="0"/>
                <a:cs typeface="Times New Roman" panose="02020603050405020304" pitchFamily="18" charset="0"/>
              </a:rPr>
              <a:t>Қазақ тілі мен әдебиеті пәнінің мұғалімі</a:t>
            </a:r>
            <a:endParaRPr lang="ru-RU" sz="1600" i="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kk-KZ"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57" y="844334"/>
            <a:ext cx="1725200" cy="191065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243" y="6978491"/>
            <a:ext cx="2647950" cy="1352550"/>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t="20435"/>
          <a:stretch/>
        </p:blipFill>
        <p:spPr>
          <a:xfrm>
            <a:off x="3783187" y="2754993"/>
            <a:ext cx="2719720" cy="3106778"/>
          </a:xfrm>
          <a:prstGeom prst="rect">
            <a:avLst/>
          </a:prstGeom>
          <a:effectLst>
            <a:softEdge rad="317500"/>
          </a:effectLst>
        </p:spPr>
      </p:pic>
      <p:sp>
        <p:nvSpPr>
          <p:cNvPr id="7" name="Прямоугольник 6"/>
          <p:cNvSpPr/>
          <p:nvPr/>
        </p:nvSpPr>
        <p:spPr>
          <a:xfrm>
            <a:off x="6313714" y="8389257"/>
            <a:ext cx="437558" cy="923330"/>
          </a:xfrm>
          <a:prstGeom prst="rect">
            <a:avLst/>
          </a:prstGeom>
          <a:noFill/>
        </p:spPr>
        <p:txBody>
          <a:bodyPr wrap="square" lIns="91440" tIns="45720" rIns="91440" bIns="45720">
            <a:spAutoFit/>
          </a:bodyPr>
          <a:lstStyle/>
          <a:p>
            <a:pPr algn="ctr"/>
            <a:r>
              <a:rPr lang="ru-RU" sz="5400" dirty="0">
                <a:ln w="0"/>
                <a:effectLst>
                  <a:outerShdw blurRad="38100" dist="19050" dir="2700000" algn="tl" rotWithShape="0">
                    <a:schemeClr val="dk1">
                      <a:alpha val="40000"/>
                    </a:schemeClr>
                  </a:outerShdw>
                </a:effectLst>
              </a:rPr>
              <a:t>7</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0679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567" y="4801245"/>
            <a:ext cx="5939983" cy="3724275"/>
          </a:xfrm>
          <a:prstGeom prst="rect">
            <a:avLst/>
          </a:prstGeom>
          <a:effectLst>
            <a:softEdge rad="317500"/>
          </a:effectLst>
        </p:spPr>
      </p:pic>
      <p:sp>
        <p:nvSpPr>
          <p:cNvPr id="5" name="Прямоугольник 4"/>
          <p:cNvSpPr/>
          <p:nvPr/>
        </p:nvSpPr>
        <p:spPr>
          <a:xfrm>
            <a:off x="914400" y="675486"/>
            <a:ext cx="5143500" cy="7850034"/>
          </a:xfrm>
          <a:prstGeom prst="rect">
            <a:avLst/>
          </a:prstGeom>
        </p:spPr>
        <p:txBody>
          <a:bodyPr wrap="square">
            <a:spAutoFit/>
          </a:bodyPr>
          <a:lstStyle/>
          <a:p>
            <a:pPr>
              <a:lnSpc>
                <a:spcPct val="150000"/>
              </a:lnSpc>
              <a:spcAft>
                <a:spcPts val="0"/>
              </a:spcAft>
            </a:pPr>
            <a:r>
              <a:rPr lang="ru-RU" sz="10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Учитель….</a:t>
            </a:r>
            <a:r>
              <a:rPr lang="ru-RU" sz="1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Как много в этом слове ноток гордости, уважения и понимания. Нет на свете прекраснее и милее, чем профессия-учитель… Учителя начальных классов — особый народ в учительской среде. Они занимаются самой деликатной, важной и ответственной работой: буквально за ручку переводят детей через бурный поток школьной жизни, в котором они оказываются, придя в </a:t>
            </a:r>
            <a:r>
              <a:rPr lang="ru-RU" sz="1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rPr>
              <a:t>первый класс</a:t>
            </a:r>
            <a:r>
              <a:rPr lang="ru-RU" sz="1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Только от любви учителя зависит, с каким багажом знаний и нравственных ценностей пойдет ребенок во взрослую жизнь. Именно таким учителем можно назвать  </a:t>
            </a:r>
            <a:r>
              <a:rPr lang="ru-RU" sz="1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Кутергину</a:t>
            </a:r>
            <a:r>
              <a:rPr lang="ru-RU" sz="1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Ольгу Васильевну.</a:t>
            </a:r>
            <a:br>
              <a:rPr lang="ru-RU" sz="1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ru-RU" sz="1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Кутергина</a:t>
            </a:r>
            <a:r>
              <a:rPr lang="ru-RU" sz="1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Ольга  Васильевна, чуткий педагог, преданный своему делу и беззаветно любящий детей.  Свою трудовую деятельность она начала   с  2000 года в </a:t>
            </a:r>
            <a:r>
              <a:rPr lang="ru-RU" sz="10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Пухальской</a:t>
            </a:r>
            <a:r>
              <a:rPr lang="ru-RU" sz="1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основной школе учителем  начальных классов. </a:t>
            </a:r>
            <a:r>
              <a:rPr lang="ru-RU" sz="1000" i="1"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r>
              <a:rPr lang="ru-RU" sz="1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Ольга Васильевна -  Она всегда в поиске новых средств и форм обучения и воспитания младших школьников, полна сил, энергии, задора и творческих замыслов. На ее уроках все продумано до мелочей, одно задание сменяется другим, и каждое требует от детей не просто механического выполнения, а заставляет думать, сравнивать, сопоставлять, делать выводы. В классе у неё царит благоприятный психологический климат, конфликтов между учениками нет. С самого первого школьного дня воспитывает в своих учениках уважение к труду, честность и человеческое достоинство, потребность в знаниях, умение и желание самостоятельно преодолевать трудности, доводить начатое дело до конца. Она приучает их самостоятельно искать и находить решения. </a:t>
            </a:r>
            <a:endParaRPr lang="ru-RU"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ru-RU" sz="1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Своим опытом работы она охотно делится  с коллегами школы, района.  Ею проведено много открытых уроков. Долгие годы Ольга Васильевна  руководила школьным методическим объединением учителей начальных классов. И даже сегодня она оказывает методическую помощь бывшим ученикам своим последователям.</a:t>
            </a:r>
            <a:endParaRPr lang="ru-RU"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ru-RU" sz="10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ru-RU" sz="1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Душевная и творческая щедрость, преданность делу, влюблённость в свою работу, самоотверженная трудовая деятельность, доброжелательность и человечность Ольги Васильевны вызывает искреннее уважение  коллег. За годы работы она в совершенстве овладела искусством общения с учителями, уделяя особое внимание налаживанию деловых контактов, профессиональной дружбе, созданию атмосферы доброжелательных отношений</a:t>
            </a:r>
            <a:r>
              <a:rPr lang="ru-RU" sz="10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От всей души поздравляем ,Вас! Здоровья, неиссякаемой энергии , приятных мелочей , мы вас любим!</a:t>
            </a:r>
            <a:endParaRPr lang="ru-RU"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kk-KZ" sz="1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kk-KZ" sz="1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kk-KZ"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Коллектив Пухальской ОШ</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05247" y="213821"/>
            <a:ext cx="2764465"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2400" b="0" cap="none" spc="0" dirty="0" smtClean="0">
                <a:ln w="0"/>
                <a:solidFill>
                  <a:schemeClr val="tx1"/>
                </a:solidFill>
                <a:effectLst>
                  <a:outerShdw blurRad="38100" dist="19050" dir="2700000" algn="tl" rotWithShape="0">
                    <a:schemeClr val="dk1">
                      <a:alpha val="40000"/>
                    </a:schemeClr>
                  </a:outerShdw>
                </a:effectLst>
              </a:rPr>
              <a:t>Поздравляем!</a:t>
            </a:r>
            <a:endParaRPr lang="ru-RU" sz="2400" b="0" cap="none" spc="0" dirty="0">
              <a:ln w="0"/>
              <a:solidFill>
                <a:schemeClr val="tx1"/>
              </a:solidFill>
              <a:effectLst>
                <a:outerShdw blurRad="38100" dist="19050" dir="2700000" algn="tl" rotWithShape="0">
                  <a:schemeClr val="dk1">
                    <a:alpha val="40000"/>
                  </a:schemeClr>
                </a:outerShdw>
              </a:effectLst>
            </a:endParaRPr>
          </a:p>
        </p:txBody>
      </p:sp>
      <p:sp>
        <p:nvSpPr>
          <p:cNvPr id="8" name="Прямоугольник 7"/>
          <p:cNvSpPr/>
          <p:nvPr/>
        </p:nvSpPr>
        <p:spPr>
          <a:xfrm>
            <a:off x="6313714" y="8389257"/>
            <a:ext cx="437558" cy="923330"/>
          </a:xfrm>
          <a:prstGeom prst="rect">
            <a:avLst/>
          </a:prstGeom>
          <a:noFill/>
        </p:spPr>
        <p:txBody>
          <a:bodyPr wrap="square" lIns="91440" tIns="45720" rIns="91440" bIns="45720">
            <a:spAutoFit/>
          </a:bodyPr>
          <a:lstStyle/>
          <a:p>
            <a:pPr algn="ctr"/>
            <a:r>
              <a:rPr lang="ru-RU" sz="5400" dirty="0">
                <a:ln w="0"/>
                <a:effectLst>
                  <a:outerShdw blurRad="38100" dist="19050" dir="2700000" algn="tl" rotWithShape="0">
                    <a:schemeClr val="dk1">
                      <a:alpha val="40000"/>
                    </a:schemeClr>
                  </a:outerShdw>
                </a:effectLst>
              </a:rPr>
              <a:t>8</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394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590877" y="485775"/>
            <a:ext cx="5722144" cy="4977074"/>
          </a:xfrm>
          <a:prstGeom prst="rect">
            <a:avLst/>
          </a:prstGeom>
        </p:spPr>
      </p:pic>
      <p:pic>
        <p:nvPicPr>
          <p:cNvPr id="9" name="Рисунок 8"/>
          <p:cNvPicPr>
            <a:picLocks noChangeAspect="1"/>
          </p:cNvPicPr>
          <p:nvPr/>
        </p:nvPicPr>
        <p:blipFill>
          <a:blip r:embed="rId3"/>
          <a:stretch>
            <a:fillRect/>
          </a:stretch>
        </p:blipFill>
        <p:spPr>
          <a:xfrm>
            <a:off x="342899" y="5725678"/>
            <a:ext cx="6200775" cy="2846822"/>
          </a:xfrm>
          <a:prstGeom prst="rect">
            <a:avLst/>
          </a:prstGeom>
        </p:spPr>
      </p:pic>
      <p:sp>
        <p:nvSpPr>
          <p:cNvPr id="10" name="Прямоугольник 9"/>
          <p:cNvSpPr/>
          <p:nvPr/>
        </p:nvSpPr>
        <p:spPr>
          <a:xfrm>
            <a:off x="2264889" y="85725"/>
            <a:ext cx="2421411" cy="46166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2400" b="0" cap="none" spc="0" dirty="0" smtClean="0">
                <a:ln w="0"/>
                <a:solidFill>
                  <a:schemeClr val="tx1"/>
                </a:solidFill>
                <a:effectLst>
                  <a:outerShdw blurRad="38100" dist="19050" dir="2700000" algn="tl" rotWithShape="0">
                    <a:schemeClr val="dk1">
                      <a:alpha val="40000"/>
                    </a:schemeClr>
                  </a:outerShdw>
                </a:effectLst>
              </a:rPr>
              <a:t>ИГРОДРОМ</a:t>
            </a:r>
            <a:endParaRPr lang="ru-RU" sz="2400" b="0" cap="none" spc="0" dirty="0">
              <a:ln w="0"/>
              <a:solidFill>
                <a:schemeClr val="tx1"/>
              </a:solidFill>
              <a:effectLst>
                <a:outerShdw blurRad="38100" dist="19050" dir="2700000" algn="tl" rotWithShape="0">
                  <a:schemeClr val="dk1">
                    <a:alpha val="40000"/>
                  </a:schemeClr>
                </a:outerShdw>
              </a:effectLst>
            </a:endParaRPr>
          </a:p>
        </p:txBody>
      </p:sp>
      <p:sp>
        <p:nvSpPr>
          <p:cNvPr id="13" name="Прямоугольник 12"/>
          <p:cNvSpPr/>
          <p:nvPr/>
        </p:nvSpPr>
        <p:spPr>
          <a:xfrm>
            <a:off x="6313714" y="8389257"/>
            <a:ext cx="437558" cy="923330"/>
          </a:xfrm>
          <a:prstGeom prst="rect">
            <a:avLst/>
          </a:prstGeom>
          <a:noFill/>
        </p:spPr>
        <p:txBody>
          <a:bodyPr wrap="square" lIns="91440" tIns="45720" rIns="91440" bIns="45720">
            <a:spAutoFit/>
          </a:bodyPr>
          <a:lstStyle/>
          <a:p>
            <a:pPr algn="ctr"/>
            <a:r>
              <a:rPr lang="ru-RU" sz="5400" dirty="0">
                <a:ln w="0"/>
                <a:effectLst>
                  <a:outerShdw blurRad="38100" dist="19050" dir="2700000" algn="tl" rotWithShape="0">
                    <a:schemeClr val="dk1">
                      <a:alpha val="40000"/>
                    </a:schemeClr>
                  </a:outerShdw>
                </a:effectLst>
              </a:rPr>
              <a:t>9</a:t>
            </a:r>
            <a:endParaRPr lang="ru-RU"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84312686"/>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166</TotalTime>
  <Words>1459</Words>
  <Application>Microsoft Office PowerPoint</Application>
  <PresentationFormat>Экран (4:3)</PresentationFormat>
  <Paragraphs>137</Paragraphs>
  <Slides>12</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Calibri</vt:lpstr>
      <vt:lpstr>Times New Roman</vt:lpstr>
      <vt:lpstr>Trebuchet MS</vt:lpstr>
      <vt:lpstr>Verdana</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CtrlSoft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Алия</dc:creator>
  <cp:lastModifiedBy>Пользователь Windows</cp:lastModifiedBy>
  <cp:revision>16</cp:revision>
  <cp:lastPrinted>2017-10-18T19:07:09Z</cp:lastPrinted>
  <dcterms:created xsi:type="dcterms:W3CDTF">2017-10-18T15:53:46Z</dcterms:created>
  <dcterms:modified xsi:type="dcterms:W3CDTF">2017-10-18T19:08:50Z</dcterms:modified>
</cp:coreProperties>
</file>